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53" r:id="rId1"/>
  </p:sldMasterIdLst>
  <p:notesMasterIdLst>
    <p:notesMasterId r:id="rId18"/>
  </p:notesMasterIdLst>
  <p:handoutMasterIdLst>
    <p:handoutMasterId r:id="rId19"/>
  </p:handoutMasterIdLst>
  <p:sldIdLst>
    <p:sldId id="308" r:id="rId2"/>
    <p:sldId id="309" r:id="rId3"/>
    <p:sldId id="310" r:id="rId4"/>
    <p:sldId id="320" r:id="rId5"/>
    <p:sldId id="313" r:id="rId6"/>
    <p:sldId id="315" r:id="rId7"/>
    <p:sldId id="316" r:id="rId8"/>
    <p:sldId id="311" r:id="rId9"/>
    <p:sldId id="321" r:id="rId10"/>
    <p:sldId id="325" r:id="rId11"/>
    <p:sldId id="326" r:id="rId12"/>
    <p:sldId id="329" r:id="rId13"/>
    <p:sldId id="327" r:id="rId14"/>
    <p:sldId id="330" r:id="rId15"/>
    <p:sldId id="318" r:id="rId16"/>
    <p:sldId id="31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806" autoAdjust="0"/>
  </p:normalViewPr>
  <p:slideViewPr>
    <p:cSldViewPr snapToObjects="1">
      <p:cViewPr varScale="1">
        <p:scale>
          <a:sx n="45" d="100"/>
          <a:sy n="45" d="100"/>
        </p:scale>
        <p:origin x="-19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99" d="100"/>
          <a:sy n="99" d="100"/>
        </p:scale>
        <p:origin x="-2808" y="4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53ABC1-61E7-9045-A88A-5653C4C45725}" type="datetimeFigureOut">
              <a:rPr lang="en-US" smtClean="0"/>
              <a:pPr/>
              <a:t>10/4/16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1A3F7-39D7-3E4B-B3C7-CDAEC25BC402}" type="slidenum">
              <a:rPr lang="en-US" smtClean="0"/>
              <a:pPr/>
              <a:t>‹#›</a:t>
            </a:fld>
            <a:endParaRPr lang="en-US" dirty="0"/>
          </a:p>
        </p:txBody>
      </p:sp>
    </p:spTree>
    <p:extLst>
      <p:ext uri="{BB962C8B-B14F-4D97-AF65-F5344CB8AC3E}">
        <p14:creationId xmlns:p14="http://schemas.microsoft.com/office/powerpoint/2010/main" val="2128807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767FCD-BD1A-FF4C-A0C0-4C643F1BB7E9}" type="datetimeFigureOut">
              <a:rPr lang="en-US" smtClean="0"/>
              <a:pPr/>
              <a:t>10/4/16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014BF9-1299-F441-AA19-850095793F7C}" type="slidenum">
              <a:rPr lang="en-US" smtClean="0"/>
              <a:pPr/>
              <a:t>‹#›</a:t>
            </a:fld>
            <a:endParaRPr lang="en-US" dirty="0"/>
          </a:p>
        </p:txBody>
      </p:sp>
    </p:spTree>
    <p:extLst>
      <p:ext uri="{BB962C8B-B14F-4D97-AF65-F5344CB8AC3E}">
        <p14:creationId xmlns:p14="http://schemas.microsoft.com/office/powerpoint/2010/main" val="21682941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7C014BF9-1299-F441-AA19-850095793F7C}" type="slidenum">
              <a:rPr lang="en-US" smtClean="0"/>
              <a:pPr/>
              <a:t>2</a:t>
            </a:fld>
            <a:endParaRPr lang="en-US" dirty="0"/>
          </a:p>
        </p:txBody>
      </p:sp>
    </p:spTree>
    <p:extLst>
      <p:ext uri="{BB962C8B-B14F-4D97-AF65-F5344CB8AC3E}">
        <p14:creationId xmlns:p14="http://schemas.microsoft.com/office/powerpoint/2010/main" val="3895664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Description of types of post-translational</a:t>
            </a:r>
            <a:r>
              <a:rPr lang="en-US" baseline="0" dirty="0" smtClean="0"/>
              <a:t> processing that happen in ER and Golgi. </a:t>
            </a:r>
          </a:p>
          <a:p>
            <a:r>
              <a:rPr lang="en-US" baseline="0" dirty="0" smtClean="0"/>
              <a:t>Note that these steps play key roles in proper folding and sorting of the proteins to their final destination. These modifications have important roles to play in the function of these proteins too.</a:t>
            </a:r>
            <a:endParaRPr lang="en-US" dirty="0"/>
          </a:p>
        </p:txBody>
      </p:sp>
      <p:sp>
        <p:nvSpPr>
          <p:cNvPr id="4" name="Slide Number Placeholder 3"/>
          <p:cNvSpPr>
            <a:spLocks noGrp="1"/>
          </p:cNvSpPr>
          <p:nvPr>
            <p:ph type="sldNum" sz="quarter" idx="10"/>
          </p:nvPr>
        </p:nvSpPr>
        <p:spPr/>
        <p:txBody>
          <a:bodyPr/>
          <a:lstStyle/>
          <a:p>
            <a:fld id="{7C014BF9-1299-F441-AA19-850095793F7C}" type="slidenum">
              <a:rPr lang="en-US" smtClean="0"/>
              <a:pPr/>
              <a:t>13</a:t>
            </a:fld>
            <a:endParaRPr lang="en-US" dirty="0"/>
          </a:p>
        </p:txBody>
      </p:sp>
    </p:spTree>
    <p:extLst>
      <p:ext uri="{BB962C8B-B14F-4D97-AF65-F5344CB8AC3E}">
        <p14:creationId xmlns:p14="http://schemas.microsoft.com/office/powerpoint/2010/main" val="1530574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Proteins transport between </a:t>
            </a:r>
            <a:r>
              <a:rPr lang="en-US" dirty="0" err="1" smtClean="0"/>
              <a:t>rER</a:t>
            </a:r>
            <a:r>
              <a:rPr lang="en-US" dirty="0" smtClean="0"/>
              <a:t> and Golgi is regulated</a:t>
            </a:r>
            <a:r>
              <a:rPr lang="en-US" baseline="0" dirty="0" smtClean="0"/>
              <a:t> by coat proteins (COPI And COPII)</a:t>
            </a:r>
          </a:p>
          <a:p>
            <a:pPr marL="628650" lvl="1" indent="-171450">
              <a:buFont typeface="Arial"/>
              <a:buChar char="•"/>
            </a:pPr>
            <a:r>
              <a:rPr lang="en-US" baseline="0" dirty="0" smtClean="0"/>
              <a:t>Vesicles coated with COPII transport proteins from </a:t>
            </a:r>
            <a:r>
              <a:rPr lang="en-US" baseline="0" dirty="0" err="1" smtClean="0"/>
              <a:t>rER</a:t>
            </a:r>
            <a:r>
              <a:rPr lang="en-US" baseline="0" dirty="0" smtClean="0"/>
              <a:t> to Golgi  and beyond</a:t>
            </a:r>
          </a:p>
          <a:p>
            <a:pPr marL="1085850" lvl="2" indent="-171450">
              <a:buFont typeface="Arial"/>
              <a:buChar char="•"/>
            </a:pPr>
            <a:r>
              <a:rPr lang="en-US" baseline="0" dirty="0" smtClean="0"/>
              <a:t>Proteins with exit signals are concentrated in vesicles coated with COPII </a:t>
            </a:r>
          </a:p>
          <a:p>
            <a:pPr marL="628650" lvl="1" indent="-171450">
              <a:buFont typeface="Arial"/>
              <a:buChar char="•"/>
            </a:pPr>
            <a:r>
              <a:rPr lang="en-US" baseline="0" dirty="0" smtClean="0"/>
              <a:t>Vesicles coated with COPI transport proteins back from Golgi or Lysosomes to </a:t>
            </a:r>
            <a:r>
              <a:rPr lang="en-US" baseline="0" dirty="0" err="1" smtClean="0"/>
              <a:t>rER</a:t>
            </a:r>
            <a:r>
              <a:rPr lang="en-US" baseline="0" dirty="0" smtClean="0"/>
              <a:t> </a:t>
            </a:r>
          </a:p>
          <a:p>
            <a:pPr marL="1085850" lvl="2" indent="-171450">
              <a:buFont typeface="Arial"/>
              <a:buChar char="•"/>
            </a:pPr>
            <a:r>
              <a:rPr lang="en-US" baseline="0" dirty="0" smtClean="0"/>
              <a:t>Proteins which are ER resident proteins have the KDEL (Lys-Asp-</a:t>
            </a:r>
            <a:r>
              <a:rPr lang="en-US" baseline="0" dirty="0" err="1" smtClean="0"/>
              <a:t>Glu</a:t>
            </a:r>
            <a:r>
              <a:rPr lang="en-US" baseline="0" dirty="0" smtClean="0"/>
              <a:t>-</a:t>
            </a:r>
            <a:r>
              <a:rPr lang="en-US" baseline="0" dirty="0" err="1" smtClean="0"/>
              <a:t>Leu</a:t>
            </a:r>
            <a:r>
              <a:rPr lang="en-US" baseline="0" dirty="0" smtClean="0"/>
              <a:t>) sequence, which binds to the KDEL receptor. This in turn binds to COPI. The COPI coated vesicles are transported back to ER.</a:t>
            </a:r>
          </a:p>
          <a:p>
            <a:pPr marL="171450" indent="-171450">
              <a:buFont typeface="Arial"/>
              <a:buChar char="•"/>
            </a:pPr>
            <a:endParaRPr lang="en-US" baseline="0" dirty="0" smtClean="0"/>
          </a:p>
          <a:p>
            <a:endParaRPr lang="en-US" baseline="0" dirty="0" smtClean="0"/>
          </a:p>
          <a:p>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7C014BF9-1299-F441-AA19-850095793F7C}" type="slidenum">
              <a:rPr lang="en-US" smtClean="0"/>
              <a:pPr/>
              <a:t>14</a:t>
            </a:fld>
            <a:endParaRPr lang="en-US" dirty="0"/>
          </a:p>
        </p:txBody>
      </p:sp>
    </p:spTree>
    <p:extLst>
      <p:ext uri="{BB962C8B-B14F-4D97-AF65-F5344CB8AC3E}">
        <p14:creationId xmlns:p14="http://schemas.microsoft.com/office/powerpoint/2010/main" val="243443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Cleave 31 residues (C-peptide) in </a:t>
            </a:r>
            <a:r>
              <a:rPr lang="en-US" dirty="0" err="1" smtClean="0"/>
              <a:t>golgi</a:t>
            </a:r>
            <a:r>
              <a:rPr lang="en-US" dirty="0" smtClean="0"/>
              <a:t>-network by cellular peptidases (</a:t>
            </a:r>
            <a:r>
              <a:rPr lang="en-US" dirty="0" err="1" smtClean="0"/>
              <a:t>prohormone</a:t>
            </a:r>
            <a:r>
              <a:rPr lang="en-US" dirty="0" smtClean="0"/>
              <a:t> </a:t>
            </a:r>
            <a:r>
              <a:rPr lang="en-US" dirty="0" err="1" smtClean="0"/>
              <a:t>convertases</a:t>
            </a:r>
            <a:r>
              <a:rPr lang="en-US" dirty="0" smtClean="0"/>
              <a:t>, and </a:t>
            </a:r>
            <a:r>
              <a:rPr lang="en-US" dirty="0" err="1" smtClean="0"/>
              <a:t>carboxypeptidase</a:t>
            </a:r>
            <a:r>
              <a:rPr lang="en-US" dirty="0" smtClean="0"/>
              <a:t> E)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Mature insulin molecule </a:t>
            </a:r>
            <a:r>
              <a:rPr lang="en-US" dirty="0" smtClean="0">
                <a:sym typeface="Wingdings"/>
              </a:rPr>
              <a:t> has </a:t>
            </a:r>
            <a:r>
              <a:rPr lang="en-US" dirty="0" smtClean="0"/>
              <a:t>two short peptides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N-terminal 30 residues (referred to as chain B)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C-terminal 21 residues (referred to as chain A)</a:t>
            </a:r>
          </a:p>
          <a:p>
            <a:r>
              <a:rPr lang="en-US" sz="3600" dirty="0" smtClean="0"/>
              <a:t>Secretion</a:t>
            </a:r>
          </a:p>
          <a:p>
            <a:pPr lvl="1"/>
            <a:r>
              <a:rPr lang="en-US" dirty="0" smtClean="0"/>
              <a:t>In responses to </a:t>
            </a:r>
            <a:r>
              <a:rPr lang="en-US" dirty="0" err="1" smtClean="0"/>
              <a:t>incretin</a:t>
            </a:r>
            <a:r>
              <a:rPr lang="en-US" dirty="0" smtClean="0"/>
              <a:t> hormones or increased levels of </a:t>
            </a:r>
            <a:r>
              <a:rPr lang="en-US" dirty="0" err="1" smtClean="0"/>
              <a:t>Ca</a:t>
            </a:r>
            <a:r>
              <a:rPr lang="en-US" dirty="0" smtClean="0"/>
              <a:t>++ ions</a:t>
            </a:r>
          </a:p>
          <a:p>
            <a:pPr lvl="1"/>
            <a:r>
              <a:rPr lang="en-US" dirty="0" smtClean="0"/>
              <a:t>Secretory vesicles released </a:t>
            </a:r>
          </a:p>
          <a:p>
            <a:r>
              <a:rPr lang="en-US" sz="1000" dirty="0" smtClean="0"/>
              <a:t>CIL:10771::</a:t>
            </a:r>
            <a:r>
              <a:rPr lang="en-US" sz="1000" baseline="0" dirty="0" smtClean="0"/>
              <a:t> Rough ER - </a:t>
            </a:r>
            <a:r>
              <a:rPr lang="en-US" sz="1000" dirty="0" smtClean="0"/>
              <a:t>Fig 172, Chap 5 of 'The Cell, 2nd Ed.’ by Don W. Fawcett M.D.</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t>CIL:7743:: Golgi – TEM</a:t>
            </a:r>
            <a:r>
              <a:rPr lang="en-US" sz="1200" baseline="0" dirty="0" smtClean="0"/>
              <a:t> </a:t>
            </a:r>
            <a:r>
              <a:rPr lang="en-US" sz="1200" dirty="0" smtClean="0"/>
              <a:t>image by </a:t>
            </a:r>
            <a:r>
              <a:rPr lang="en-US" dirty="0" smtClean="0"/>
              <a:t>Mary </a:t>
            </a:r>
            <a:r>
              <a:rPr lang="en-US" dirty="0" err="1" smtClean="0"/>
              <a:t>Morphew</a:t>
            </a:r>
            <a:r>
              <a:rPr lang="en-US" dirty="0" smtClean="0"/>
              <a:t>, J. Richard McIntosh, Mark </a:t>
            </a:r>
            <a:r>
              <a:rPr lang="en-US" dirty="0" err="1" smtClean="0"/>
              <a:t>Ladinsky</a:t>
            </a:r>
            <a:endParaRPr lang="en-US" sz="120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1BAA54-A6BE-5D41-8410-E402CA05B476}" type="slidenum">
              <a:rPr lang="en-US" smtClean="0"/>
              <a:t>15</a:t>
            </a:fld>
            <a:endParaRPr lang="en-US"/>
          </a:p>
        </p:txBody>
      </p:sp>
    </p:spTree>
    <p:extLst>
      <p:ext uri="{BB962C8B-B14F-4D97-AF65-F5344CB8AC3E}">
        <p14:creationId xmlns:p14="http://schemas.microsoft.com/office/powerpoint/2010/main" val="238145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the video links can be used to present a short molecular movie describing the key steps in each of these processes.</a:t>
            </a:r>
            <a:endParaRPr lang="en-US" dirty="0"/>
          </a:p>
        </p:txBody>
      </p:sp>
      <p:sp>
        <p:nvSpPr>
          <p:cNvPr id="4" name="Slide Number Placeholder 3"/>
          <p:cNvSpPr>
            <a:spLocks noGrp="1"/>
          </p:cNvSpPr>
          <p:nvPr>
            <p:ph type="sldNum" sz="quarter" idx="10"/>
          </p:nvPr>
        </p:nvSpPr>
        <p:spPr/>
        <p:txBody>
          <a:bodyPr/>
          <a:lstStyle/>
          <a:p>
            <a:fld id="{7C014BF9-1299-F441-AA19-850095793F7C}" type="slidenum">
              <a:rPr lang="en-US" smtClean="0"/>
              <a:pPr/>
              <a:t>4</a:t>
            </a:fld>
            <a:endParaRPr lang="en-US" dirty="0"/>
          </a:p>
        </p:txBody>
      </p:sp>
    </p:spTree>
    <p:extLst>
      <p:ext uri="{BB962C8B-B14F-4D97-AF65-F5344CB8AC3E}">
        <p14:creationId xmlns:p14="http://schemas.microsoft.com/office/powerpoint/2010/main" val="184401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learn more about RNA Polymerase read http://pdb101.rcsb.org/</a:t>
            </a:r>
            <a:r>
              <a:rPr lang="en-US" baseline="0" dirty="0" err="1" smtClean="0"/>
              <a:t>motm</a:t>
            </a:r>
            <a:r>
              <a:rPr lang="en-US" baseline="0" dirty="0" smtClean="0"/>
              <a:t>/40</a:t>
            </a:r>
          </a:p>
        </p:txBody>
      </p:sp>
      <p:sp>
        <p:nvSpPr>
          <p:cNvPr id="4" name="Slide Number Placeholder 3"/>
          <p:cNvSpPr>
            <a:spLocks noGrp="1"/>
          </p:cNvSpPr>
          <p:nvPr>
            <p:ph type="sldNum" sz="quarter" idx="10"/>
          </p:nvPr>
        </p:nvSpPr>
        <p:spPr/>
        <p:txBody>
          <a:bodyPr/>
          <a:lstStyle/>
          <a:p>
            <a:fld id="{7C014BF9-1299-F441-AA19-850095793F7C}" type="slidenum">
              <a:rPr lang="en-US" smtClean="0"/>
              <a:pPr/>
              <a:t>5</a:t>
            </a:fld>
            <a:endParaRPr lang="en-US" dirty="0"/>
          </a:p>
        </p:txBody>
      </p:sp>
    </p:spTree>
    <p:extLst>
      <p:ext uri="{BB962C8B-B14F-4D97-AF65-F5344CB8AC3E}">
        <p14:creationId xmlns:p14="http://schemas.microsoft.com/office/powerpoint/2010/main" val="1799405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Learn </a:t>
            </a:r>
            <a:r>
              <a:rPr lang="en-US" dirty="0" smtClean="0"/>
              <a:t>more about Ribosomal subunits at http://pdb101.rcsb.org/</a:t>
            </a:r>
            <a:r>
              <a:rPr lang="en-US" dirty="0" err="1" smtClean="0"/>
              <a:t>motm</a:t>
            </a:r>
            <a:r>
              <a:rPr lang="en-US" dirty="0" smtClean="0"/>
              <a:t>/10</a:t>
            </a:r>
            <a:endParaRPr lang="en-US" dirty="0"/>
          </a:p>
        </p:txBody>
      </p:sp>
      <p:sp>
        <p:nvSpPr>
          <p:cNvPr id="4" name="Slide Number Placeholder 3"/>
          <p:cNvSpPr>
            <a:spLocks noGrp="1"/>
          </p:cNvSpPr>
          <p:nvPr>
            <p:ph type="sldNum" sz="quarter" idx="10"/>
          </p:nvPr>
        </p:nvSpPr>
        <p:spPr/>
        <p:txBody>
          <a:bodyPr/>
          <a:lstStyle/>
          <a:p>
            <a:fld id="{7C014BF9-1299-F441-AA19-850095793F7C}" type="slidenum">
              <a:rPr lang="en-US" smtClean="0"/>
              <a:pPr/>
              <a:t>6</a:t>
            </a:fld>
            <a:endParaRPr lang="en-US" dirty="0"/>
          </a:p>
        </p:txBody>
      </p:sp>
    </p:spTree>
    <p:extLst>
      <p:ext uri="{BB962C8B-B14F-4D97-AF65-F5344CB8AC3E}">
        <p14:creationId xmlns:p14="http://schemas.microsoft.com/office/powerpoint/2010/main" val="285984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 </a:t>
            </a:r>
            <a:r>
              <a:rPr lang="en-US" dirty="0" smtClean="0"/>
              <a:t>more about Ribosomes and Protein Synthesis at http://pdb101.rcsb.org/</a:t>
            </a:r>
            <a:r>
              <a:rPr lang="en-US" dirty="0" err="1" smtClean="0"/>
              <a:t>motm</a:t>
            </a:r>
            <a:r>
              <a:rPr lang="en-US" dirty="0" smtClean="0"/>
              <a:t>/121</a:t>
            </a:r>
            <a:endParaRPr lang="en-US" dirty="0"/>
          </a:p>
        </p:txBody>
      </p:sp>
      <p:sp>
        <p:nvSpPr>
          <p:cNvPr id="4" name="Slide Number Placeholder 3"/>
          <p:cNvSpPr>
            <a:spLocks noGrp="1"/>
          </p:cNvSpPr>
          <p:nvPr>
            <p:ph type="sldNum" sz="quarter" idx="10"/>
          </p:nvPr>
        </p:nvSpPr>
        <p:spPr/>
        <p:txBody>
          <a:bodyPr/>
          <a:lstStyle/>
          <a:p>
            <a:fld id="{7C014BF9-1299-F441-AA19-850095793F7C}" type="slidenum">
              <a:rPr lang="en-US" smtClean="0"/>
              <a:pPr/>
              <a:t>7</a:t>
            </a:fld>
            <a:endParaRPr lang="en-US" dirty="0"/>
          </a:p>
        </p:txBody>
      </p:sp>
    </p:spTree>
    <p:extLst>
      <p:ext uri="{BB962C8B-B14F-4D97-AF65-F5344CB8AC3E}">
        <p14:creationId xmlns:p14="http://schemas.microsoft.com/office/powerpoint/2010/main" val="4078405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14BF9-1299-F441-AA19-850095793F7C}" type="slidenum">
              <a:rPr lang="en-US" smtClean="0"/>
              <a:pPr/>
              <a:t>9</a:t>
            </a:fld>
            <a:endParaRPr lang="en-US" dirty="0"/>
          </a:p>
        </p:txBody>
      </p:sp>
    </p:spTree>
    <p:extLst>
      <p:ext uri="{BB962C8B-B14F-4D97-AF65-F5344CB8AC3E}">
        <p14:creationId xmlns:p14="http://schemas.microsoft.com/office/powerpoint/2010/main" val="111875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14BF9-1299-F441-AA19-850095793F7C}" type="slidenum">
              <a:rPr lang="en-US" smtClean="0"/>
              <a:pPr/>
              <a:t>10</a:t>
            </a:fld>
            <a:endParaRPr lang="en-US" dirty="0"/>
          </a:p>
        </p:txBody>
      </p:sp>
    </p:spTree>
    <p:extLst>
      <p:ext uri="{BB962C8B-B14F-4D97-AF65-F5344CB8AC3E}">
        <p14:creationId xmlns:p14="http://schemas.microsoft.com/office/powerpoint/2010/main" val="252134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dirty="0" smtClean="0"/>
              <a:t>Learn more about </a:t>
            </a:r>
            <a:r>
              <a:rPr lang="en-US" dirty="0" err="1" smtClean="0"/>
              <a:t>transmembrane</a:t>
            </a:r>
            <a:r>
              <a:rPr lang="en-US" dirty="0" smtClean="0"/>
              <a:t> proteins and related topics at https://</a:t>
            </a:r>
            <a:r>
              <a:rPr lang="en-US" dirty="0" err="1" smtClean="0"/>
              <a:t>www.ncbi.nlm.nih.gov</a:t>
            </a:r>
            <a:r>
              <a:rPr lang="en-US" dirty="0" smtClean="0"/>
              <a:t>/books/NBK26841/</a:t>
            </a:r>
          </a:p>
          <a:p>
            <a:pPr marL="628650" lvl="1" indent="-1714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7C014BF9-1299-F441-AA19-850095793F7C}" type="slidenum">
              <a:rPr lang="en-US" smtClean="0"/>
              <a:pPr/>
              <a:t>11</a:t>
            </a:fld>
            <a:endParaRPr lang="en-US" dirty="0"/>
          </a:p>
        </p:txBody>
      </p:sp>
    </p:spTree>
    <p:extLst>
      <p:ext uri="{BB962C8B-B14F-4D97-AF65-F5344CB8AC3E}">
        <p14:creationId xmlns:p14="http://schemas.microsoft.com/office/powerpoint/2010/main" val="250868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comprehensive</a:t>
            </a:r>
            <a:r>
              <a:rPr lang="en-US" baseline="0" dirty="0" smtClean="0"/>
              <a:t> summary of Protein Sorting see https://</a:t>
            </a:r>
            <a:r>
              <a:rPr lang="en-US" baseline="0" dirty="0" err="1" smtClean="0"/>
              <a:t>www.ncbi.nlm.nih.gov</a:t>
            </a:r>
            <a:r>
              <a:rPr lang="en-US" baseline="0" dirty="0" smtClean="0"/>
              <a:t>/books/NBK21480/figure/A4668/</a:t>
            </a:r>
            <a:endParaRPr lang="en-US" dirty="0"/>
          </a:p>
        </p:txBody>
      </p:sp>
      <p:sp>
        <p:nvSpPr>
          <p:cNvPr id="4" name="Slide Number Placeholder 3"/>
          <p:cNvSpPr>
            <a:spLocks noGrp="1"/>
          </p:cNvSpPr>
          <p:nvPr>
            <p:ph type="sldNum" sz="quarter" idx="10"/>
          </p:nvPr>
        </p:nvSpPr>
        <p:spPr/>
        <p:txBody>
          <a:bodyPr/>
          <a:lstStyle/>
          <a:p>
            <a:fld id="{7C014BF9-1299-F441-AA19-850095793F7C}" type="slidenum">
              <a:rPr lang="en-US" smtClean="0"/>
              <a:pPr/>
              <a:t>12</a:t>
            </a:fld>
            <a:endParaRPr lang="en-US" dirty="0"/>
          </a:p>
        </p:txBody>
      </p:sp>
    </p:spTree>
    <p:extLst>
      <p:ext uri="{BB962C8B-B14F-4D97-AF65-F5344CB8AC3E}">
        <p14:creationId xmlns:p14="http://schemas.microsoft.com/office/powerpoint/2010/main" val="2234284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43D5E0-A2A6-B340-A9F8-6774B021C8D8}" type="datetime1">
              <a:rPr lang="en-US" smtClean="0"/>
              <a:pPr/>
              <a:t>10/4/16</a:t>
            </a:fld>
            <a:endParaRPr lang="en-US" dirty="0"/>
          </a:p>
        </p:txBody>
      </p:sp>
      <p:sp>
        <p:nvSpPr>
          <p:cNvPr id="5" name="Footer Placeholder 4"/>
          <p:cNvSpPr>
            <a:spLocks noGrp="1"/>
          </p:cNvSpPr>
          <p:nvPr>
            <p:ph type="ftr" sz="quarter" idx="11"/>
          </p:nvPr>
        </p:nvSpPr>
        <p:spPr/>
        <p:txBody>
          <a:bodyPr/>
          <a:lstStyle>
            <a:lvl1pPr>
              <a:defRPr sz="1100"/>
            </a:lvl1pPr>
          </a:lstStyle>
          <a:p>
            <a:r>
              <a:rPr lang="en-US" dirty="0" smtClean="0"/>
              <a:t>Developed as part of the RCSB Collaborative Curriculum Development Program 2016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D441ED-22D9-48D6-AD92-DEFB122789E0}" type="slidenum">
              <a:rPr lang="en-US" smtClean="0"/>
              <a:pPr/>
              <a:t>‹#›</a:t>
            </a:fld>
            <a:endParaRPr lang="en-US" dirty="0"/>
          </a:p>
        </p:txBody>
      </p:sp>
    </p:spTree>
    <p:extLst>
      <p:ext uri="{BB962C8B-B14F-4D97-AF65-F5344CB8AC3E}">
        <p14:creationId xmlns:p14="http://schemas.microsoft.com/office/powerpoint/2010/main" val="25726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3EDEBA-46B3-C945-AD33-85498BEAB6EE}" type="datetime1">
              <a:rPr lang="en-US" smtClean="0"/>
              <a:pPr/>
              <a:t>10/4/16</a:t>
            </a:fld>
            <a:endParaRPr lang="en-US" dirty="0"/>
          </a:p>
        </p:txBody>
      </p:sp>
      <p:sp>
        <p:nvSpPr>
          <p:cNvPr id="5" name="Footer Placeholder 4"/>
          <p:cNvSpPr>
            <a:spLocks noGrp="1"/>
          </p:cNvSpPr>
          <p:nvPr>
            <p:ph type="ftr" sz="quarter" idx="11"/>
          </p:nvPr>
        </p:nvSpPr>
        <p:spPr/>
        <p:txBody>
          <a:bodyPr/>
          <a:lstStyle>
            <a:lvl1pPr>
              <a:defRPr sz="1100"/>
            </a:lvl1pPr>
          </a:lstStyle>
          <a:p>
            <a:r>
              <a:rPr lang="en-US" dirty="0" smtClean="0"/>
              <a:t>Developed as part of the RCSB Collaborative Curriculum Development Program 2016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31CC448-63BC-F049-B091-2BD6CF8C0A54}" type="slidenum">
              <a:rPr lang="en-US" smtClean="0"/>
              <a:pPr/>
              <a:t>‹#›</a:t>
            </a:fld>
            <a:endParaRPr lang="en-US" dirty="0"/>
          </a:p>
        </p:txBody>
      </p:sp>
    </p:spTree>
    <p:extLst>
      <p:ext uri="{BB962C8B-B14F-4D97-AF65-F5344CB8AC3E}">
        <p14:creationId xmlns:p14="http://schemas.microsoft.com/office/powerpoint/2010/main" val="16229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ABE223-3ADA-2948-9ECE-4CBE3080171D}" type="datetime1">
              <a:rPr lang="en-US" smtClean="0"/>
              <a:pPr/>
              <a:t>10/4/16</a:t>
            </a:fld>
            <a:endParaRPr lang="en-US" dirty="0"/>
          </a:p>
        </p:txBody>
      </p:sp>
      <p:sp>
        <p:nvSpPr>
          <p:cNvPr id="5" name="Footer Placeholder 4"/>
          <p:cNvSpPr>
            <a:spLocks noGrp="1"/>
          </p:cNvSpPr>
          <p:nvPr>
            <p:ph type="ftr" sz="quarter" idx="11"/>
          </p:nvPr>
        </p:nvSpPr>
        <p:spPr/>
        <p:txBody>
          <a:bodyPr/>
          <a:lstStyle>
            <a:lvl1pPr>
              <a:defRPr sz="1100"/>
            </a:lvl1pPr>
          </a:lstStyle>
          <a:p>
            <a:r>
              <a:rPr lang="en-US" dirty="0" smtClean="0"/>
              <a:t>Developed as part of the RCSB Collaborative Curriculum Development Program 2016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31CC448-63BC-F049-B091-2BD6CF8C0A54}" type="slidenum">
              <a:rPr lang="en-US" smtClean="0"/>
              <a:pPr/>
              <a:t>‹#›</a:t>
            </a:fld>
            <a:endParaRPr lang="en-US" dirty="0"/>
          </a:p>
        </p:txBody>
      </p:sp>
    </p:spTree>
    <p:extLst>
      <p:ext uri="{BB962C8B-B14F-4D97-AF65-F5344CB8AC3E}">
        <p14:creationId xmlns:p14="http://schemas.microsoft.com/office/powerpoint/2010/main" val="2553884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z="1100"/>
            </a:lvl1pPr>
          </a:lstStyle>
          <a:p>
            <a:r>
              <a:rPr lang="en-US" dirty="0" smtClean="0"/>
              <a:t>Developed as part of the RCSB Collaborative Curriculum Development Program 2016 </a:t>
            </a:r>
          </a:p>
        </p:txBody>
      </p:sp>
    </p:spTree>
    <p:extLst>
      <p:ext uri="{BB962C8B-B14F-4D97-AF65-F5344CB8AC3E}">
        <p14:creationId xmlns:p14="http://schemas.microsoft.com/office/powerpoint/2010/main" val="154338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044D65-C71E-5443-B42C-F73223E80F93}" type="datetime1">
              <a:rPr lang="en-US" smtClean="0"/>
              <a:pPr/>
              <a:t>10/4/16</a:t>
            </a:fld>
            <a:endParaRPr lang="en-US" dirty="0"/>
          </a:p>
        </p:txBody>
      </p:sp>
      <p:sp>
        <p:nvSpPr>
          <p:cNvPr id="5" name="Footer Placeholder 4"/>
          <p:cNvSpPr>
            <a:spLocks noGrp="1"/>
          </p:cNvSpPr>
          <p:nvPr>
            <p:ph type="ftr" sz="quarter" idx="11"/>
          </p:nvPr>
        </p:nvSpPr>
        <p:spPr/>
        <p:txBody>
          <a:bodyPr/>
          <a:lstStyle>
            <a:lvl1pPr>
              <a:defRPr sz="1100"/>
            </a:lvl1pPr>
          </a:lstStyle>
          <a:p>
            <a:r>
              <a:rPr lang="en-US" dirty="0" smtClean="0"/>
              <a:t>Developed as part of the RCSB Collaborative Curriculum Development Program 2016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31CC448-63BC-F049-B091-2BD6CF8C0A54}" type="slidenum">
              <a:rPr lang="en-US" smtClean="0"/>
              <a:pPr/>
              <a:t>‹#›</a:t>
            </a:fld>
            <a:endParaRPr lang="en-US" dirty="0"/>
          </a:p>
        </p:txBody>
      </p:sp>
    </p:spTree>
    <p:extLst>
      <p:ext uri="{BB962C8B-B14F-4D97-AF65-F5344CB8AC3E}">
        <p14:creationId xmlns:p14="http://schemas.microsoft.com/office/powerpoint/2010/main" val="288584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31F83A-637F-4048-9C50-B90463E37036}" type="datetime1">
              <a:rPr lang="en-US" smtClean="0"/>
              <a:pPr/>
              <a:t>10/4/16</a:t>
            </a:fld>
            <a:endParaRPr lang="en-US" dirty="0"/>
          </a:p>
        </p:txBody>
      </p:sp>
      <p:sp>
        <p:nvSpPr>
          <p:cNvPr id="5" name="Footer Placeholder 4"/>
          <p:cNvSpPr>
            <a:spLocks noGrp="1"/>
          </p:cNvSpPr>
          <p:nvPr>
            <p:ph type="ftr" sz="quarter" idx="11"/>
          </p:nvPr>
        </p:nvSpPr>
        <p:spPr/>
        <p:txBody>
          <a:bodyPr/>
          <a:lstStyle>
            <a:lvl1pPr>
              <a:defRPr sz="1100"/>
            </a:lvl1pPr>
          </a:lstStyle>
          <a:p>
            <a:r>
              <a:rPr lang="en-US" dirty="0" smtClean="0"/>
              <a:t>Developed as part of the RCSB Collaborative Curriculum Development Program 2016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D441ED-22D9-48D6-AD92-DEFB122789E0}" type="slidenum">
              <a:rPr lang="en-US" smtClean="0"/>
              <a:pPr/>
              <a:t>‹#›</a:t>
            </a:fld>
            <a:endParaRPr lang="en-US" dirty="0"/>
          </a:p>
        </p:txBody>
      </p:sp>
    </p:spTree>
    <p:extLst>
      <p:ext uri="{BB962C8B-B14F-4D97-AF65-F5344CB8AC3E}">
        <p14:creationId xmlns:p14="http://schemas.microsoft.com/office/powerpoint/2010/main" val="4209244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0B53CBA-04C0-F742-B319-3D7171E296B8}" type="datetime1">
              <a:rPr lang="en-US" smtClean="0"/>
              <a:pPr/>
              <a:t>10/4/16</a:t>
            </a:fld>
            <a:endParaRPr lang="en-US" dirty="0"/>
          </a:p>
        </p:txBody>
      </p:sp>
      <p:sp>
        <p:nvSpPr>
          <p:cNvPr id="6" name="Footer Placeholder 5"/>
          <p:cNvSpPr>
            <a:spLocks noGrp="1"/>
          </p:cNvSpPr>
          <p:nvPr>
            <p:ph type="ftr" sz="quarter" idx="11"/>
          </p:nvPr>
        </p:nvSpPr>
        <p:spPr/>
        <p:txBody>
          <a:bodyPr/>
          <a:lstStyle>
            <a:lvl1pPr>
              <a:defRPr sz="1100"/>
            </a:lvl1pPr>
          </a:lstStyle>
          <a:p>
            <a:r>
              <a:rPr lang="en-US" dirty="0" smtClean="0"/>
              <a:t>Developed as part of the RCSB Collaborative Curriculum Development Program 2016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31CC448-63BC-F049-B091-2BD6CF8C0A54}" type="slidenum">
              <a:rPr lang="en-US" smtClean="0"/>
              <a:pPr/>
              <a:t>‹#›</a:t>
            </a:fld>
            <a:endParaRPr lang="en-US" dirty="0"/>
          </a:p>
        </p:txBody>
      </p:sp>
    </p:spTree>
    <p:extLst>
      <p:ext uri="{BB962C8B-B14F-4D97-AF65-F5344CB8AC3E}">
        <p14:creationId xmlns:p14="http://schemas.microsoft.com/office/powerpoint/2010/main" val="198160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BA077C-3CDA-C54F-8CC0-EB16D03F37A1}" type="datetime1">
              <a:rPr lang="en-US" smtClean="0"/>
              <a:pPr/>
              <a:t>10/4/16</a:t>
            </a:fld>
            <a:endParaRPr lang="en-US" dirty="0"/>
          </a:p>
        </p:txBody>
      </p:sp>
      <p:sp>
        <p:nvSpPr>
          <p:cNvPr id="8" name="Footer Placeholder 7"/>
          <p:cNvSpPr>
            <a:spLocks noGrp="1"/>
          </p:cNvSpPr>
          <p:nvPr>
            <p:ph type="ftr" sz="quarter" idx="11"/>
          </p:nvPr>
        </p:nvSpPr>
        <p:spPr/>
        <p:txBody>
          <a:bodyPr/>
          <a:lstStyle>
            <a:lvl1pPr>
              <a:defRPr sz="1100"/>
            </a:lvl1pPr>
          </a:lstStyle>
          <a:p>
            <a:r>
              <a:rPr lang="en-US" dirty="0" smtClean="0"/>
              <a:t>Developed as part of the RCSB Collaborative Curriculum Development Program 2016 </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31CC448-63BC-F049-B091-2BD6CF8C0A54}" type="slidenum">
              <a:rPr lang="en-US" smtClean="0"/>
              <a:pPr/>
              <a:t>‹#›</a:t>
            </a:fld>
            <a:endParaRPr lang="en-US" dirty="0"/>
          </a:p>
        </p:txBody>
      </p:sp>
    </p:spTree>
    <p:extLst>
      <p:ext uri="{BB962C8B-B14F-4D97-AF65-F5344CB8AC3E}">
        <p14:creationId xmlns:p14="http://schemas.microsoft.com/office/powerpoint/2010/main" val="232197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51BEDDD-346D-F043-8083-4F9198942A3A}" type="datetime1">
              <a:rPr lang="en-US" smtClean="0"/>
              <a:pPr/>
              <a:t>10/4/16</a:t>
            </a:fld>
            <a:endParaRPr lang="en-US" dirty="0"/>
          </a:p>
        </p:txBody>
      </p:sp>
      <p:sp>
        <p:nvSpPr>
          <p:cNvPr id="4" name="Footer Placeholder 3"/>
          <p:cNvSpPr>
            <a:spLocks noGrp="1"/>
          </p:cNvSpPr>
          <p:nvPr>
            <p:ph type="ftr" sz="quarter" idx="11"/>
          </p:nvPr>
        </p:nvSpPr>
        <p:spPr/>
        <p:txBody>
          <a:bodyPr/>
          <a:lstStyle>
            <a:lvl1pPr>
              <a:defRPr sz="1100"/>
            </a:lvl1pPr>
          </a:lstStyle>
          <a:p>
            <a:r>
              <a:rPr lang="en-US" dirty="0" smtClean="0"/>
              <a:t>Developed as part of the RCSB Collaborative Curriculum Development Program 2016 </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31CC448-63BC-F049-B091-2BD6CF8C0A54}" type="slidenum">
              <a:rPr lang="en-US" smtClean="0"/>
              <a:pPr/>
              <a:t>‹#›</a:t>
            </a:fld>
            <a:endParaRPr lang="en-US" dirty="0"/>
          </a:p>
        </p:txBody>
      </p:sp>
    </p:spTree>
    <p:extLst>
      <p:ext uri="{BB962C8B-B14F-4D97-AF65-F5344CB8AC3E}">
        <p14:creationId xmlns:p14="http://schemas.microsoft.com/office/powerpoint/2010/main" val="201661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793E3D4-1115-FD47-BBF0-6D52281F79C8}" type="datetime1">
              <a:rPr lang="en-US" smtClean="0"/>
              <a:pPr/>
              <a:t>10/4/16</a:t>
            </a:fld>
            <a:endParaRPr lang="en-US" dirty="0"/>
          </a:p>
        </p:txBody>
      </p:sp>
      <p:sp>
        <p:nvSpPr>
          <p:cNvPr id="3" name="Footer Placeholder 2"/>
          <p:cNvSpPr>
            <a:spLocks noGrp="1"/>
          </p:cNvSpPr>
          <p:nvPr>
            <p:ph type="ftr" sz="quarter" idx="11"/>
          </p:nvPr>
        </p:nvSpPr>
        <p:spPr/>
        <p:txBody>
          <a:bodyPr/>
          <a:lstStyle>
            <a:lvl1pPr>
              <a:defRPr sz="1100"/>
            </a:lvl1pPr>
          </a:lstStyle>
          <a:p>
            <a:r>
              <a:rPr lang="en-US" dirty="0" smtClean="0"/>
              <a:t>Developed as part of the RCSB Collaborative Curriculum Development Program 2016 </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31CC448-63BC-F049-B091-2BD6CF8C0A54}" type="slidenum">
              <a:rPr lang="en-US" smtClean="0"/>
              <a:pPr/>
              <a:t>‹#›</a:t>
            </a:fld>
            <a:endParaRPr lang="en-US" dirty="0"/>
          </a:p>
        </p:txBody>
      </p:sp>
    </p:spTree>
    <p:extLst>
      <p:ext uri="{BB962C8B-B14F-4D97-AF65-F5344CB8AC3E}">
        <p14:creationId xmlns:p14="http://schemas.microsoft.com/office/powerpoint/2010/main" val="279221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AAD551-709F-EB4C-A917-C4BF39ACE47D}" type="datetime1">
              <a:rPr lang="en-US" smtClean="0"/>
              <a:pPr/>
              <a:t>10/4/16</a:t>
            </a:fld>
            <a:endParaRPr lang="en-US" dirty="0"/>
          </a:p>
        </p:txBody>
      </p:sp>
      <p:sp>
        <p:nvSpPr>
          <p:cNvPr id="6" name="Footer Placeholder 5"/>
          <p:cNvSpPr>
            <a:spLocks noGrp="1"/>
          </p:cNvSpPr>
          <p:nvPr>
            <p:ph type="ftr" sz="quarter" idx="11"/>
          </p:nvPr>
        </p:nvSpPr>
        <p:spPr/>
        <p:txBody>
          <a:bodyPr/>
          <a:lstStyle>
            <a:lvl1pPr>
              <a:defRPr sz="1100"/>
            </a:lvl1pPr>
          </a:lstStyle>
          <a:p>
            <a:r>
              <a:rPr lang="en-US" dirty="0" smtClean="0"/>
              <a:t>Developed as part of the RCSB Collaborative Curriculum Development Program 2016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31CC448-63BC-F049-B091-2BD6CF8C0A54}" type="slidenum">
              <a:rPr lang="en-US" smtClean="0"/>
              <a:pPr/>
              <a:t>‹#›</a:t>
            </a:fld>
            <a:endParaRPr lang="en-US" dirty="0"/>
          </a:p>
        </p:txBody>
      </p:sp>
    </p:spTree>
    <p:extLst>
      <p:ext uri="{BB962C8B-B14F-4D97-AF65-F5344CB8AC3E}">
        <p14:creationId xmlns:p14="http://schemas.microsoft.com/office/powerpoint/2010/main" val="152838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DE4FC9-A90A-FF40-A2B2-F3D9576556D7}" type="datetime1">
              <a:rPr lang="en-US" smtClean="0"/>
              <a:pPr/>
              <a:t>10/4/16</a:t>
            </a:fld>
            <a:endParaRPr lang="en-US" dirty="0"/>
          </a:p>
        </p:txBody>
      </p:sp>
      <p:sp>
        <p:nvSpPr>
          <p:cNvPr id="6" name="Footer Placeholder 5"/>
          <p:cNvSpPr>
            <a:spLocks noGrp="1"/>
          </p:cNvSpPr>
          <p:nvPr>
            <p:ph type="ftr" sz="quarter" idx="11"/>
          </p:nvPr>
        </p:nvSpPr>
        <p:spPr/>
        <p:txBody>
          <a:bodyPr/>
          <a:lstStyle>
            <a:lvl1pPr>
              <a:defRPr sz="1100"/>
            </a:lvl1pPr>
          </a:lstStyle>
          <a:p>
            <a:r>
              <a:rPr lang="en-US" dirty="0" smtClean="0"/>
              <a:t>Developed as part of the RCSB Collaborative Curriculum Development Program 2016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31CC448-63BC-F049-B091-2BD6CF8C0A54}" type="slidenum">
              <a:rPr lang="en-US" smtClean="0"/>
              <a:pPr/>
              <a:t>‹#›</a:t>
            </a:fld>
            <a:endParaRPr lang="en-US" dirty="0"/>
          </a:p>
        </p:txBody>
      </p:sp>
    </p:spTree>
    <p:extLst>
      <p:ext uri="{BB962C8B-B14F-4D97-AF65-F5344CB8AC3E}">
        <p14:creationId xmlns:p14="http://schemas.microsoft.com/office/powerpoint/2010/main" val="32246652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579394"/>
            <a:ext cx="9144000" cy="284162"/>
          </a:xfrm>
          <a:prstGeom prst="rect">
            <a:avLst/>
          </a:prstGeom>
          <a:solidFill>
            <a:srgbClr val="6B96B7">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742950"/>
          </a:xfrm>
          <a:prstGeom prst="rect">
            <a:avLst/>
          </a:prstGeom>
          <a:solidFill>
            <a:srgbClr val="6B96B7">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68300" y="148166"/>
            <a:ext cx="8166100" cy="59478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0" y="6572250"/>
            <a:ext cx="9144000" cy="263525"/>
          </a:xfrm>
          <a:prstGeom prst="rect">
            <a:avLst/>
          </a:prstGeom>
        </p:spPr>
        <p:txBody>
          <a:bodyPr vert="horz" lIns="91440" tIns="45720" rIns="91440" bIns="45720" rtlCol="0" anchor="ctr"/>
          <a:lstStyle>
            <a:lvl1pPr algn="ctr">
              <a:defRPr sz="1100">
                <a:solidFill>
                  <a:srgbClr val="6B96B7"/>
                </a:solidFill>
              </a:defRPr>
            </a:lvl1pPr>
          </a:lstStyle>
          <a:p>
            <a:r>
              <a:rPr lang="en-US" dirty="0" smtClean="0"/>
              <a:t>Developed as part of the RCSB Collaborative Curriculum Development Program 2016 </a:t>
            </a:r>
          </a:p>
        </p:txBody>
      </p:sp>
      <p:pic>
        <p:nvPicPr>
          <p:cNvPr id="7" name="Picture 6" descr="PDB-RCSB-logo-blue.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73949" y="287866"/>
            <a:ext cx="1492775" cy="398575"/>
          </a:xfrm>
          <a:prstGeom prst="rect">
            <a:avLst/>
          </a:prstGeom>
          <a:effectLst/>
        </p:spPr>
      </p:pic>
    </p:spTree>
    <p:extLst>
      <p:ext uri="{BB962C8B-B14F-4D97-AF65-F5344CB8AC3E}">
        <p14:creationId xmlns:p14="http://schemas.microsoft.com/office/powerpoint/2010/main" val="2746900671"/>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hf sldNum="0" hdr="0" dt="0"/>
  <p:txStyles>
    <p:titleStyle>
      <a:lvl1pPr algn="l" defTabSz="457200" rtl="0" eaLnBrk="1" latinLnBrk="0" hangingPunct="1">
        <a:spcBef>
          <a:spcPct val="0"/>
        </a:spcBef>
        <a:buNone/>
        <a:defRPr sz="3200" b="1" kern="1200">
          <a:solidFill>
            <a:srgbClr val="3A5265"/>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jpe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MtWvDbfHLo" TargetMode="External"/><Relationship Id="rId4" Type="http://schemas.openxmlformats.org/officeDocument/2006/relationships/hyperlink" Target="https://www.youtube.com/watch?v=5MfSYnItYvg" TargetMode="External"/><Relationship Id="rId5" Type="http://schemas.openxmlformats.org/officeDocument/2006/relationships/hyperlink" Target="https://www.youtube.com/watch?v=TfYf_rPWUdY"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Protein Synthesis and Sorting:</a:t>
            </a:r>
            <a:r>
              <a:rPr lang="en-US" dirty="0"/>
              <a:t> </a:t>
            </a:r>
            <a:r>
              <a:rPr lang="en-US" dirty="0" smtClean="0"/>
              <a:t/>
            </a:r>
            <a:br>
              <a:rPr lang="en-US" dirty="0" smtClean="0"/>
            </a:br>
            <a:r>
              <a:rPr lang="en-US" dirty="0" smtClean="0"/>
              <a:t>A Molecular View</a:t>
            </a:r>
            <a:endParaRPr lang="en-US" dirty="0"/>
          </a:p>
        </p:txBody>
      </p:sp>
      <p:sp>
        <p:nvSpPr>
          <p:cNvPr id="6" name="Subtitle 5"/>
          <p:cNvSpPr>
            <a:spLocks noGrp="1"/>
          </p:cNvSpPr>
          <p:nvPr>
            <p:ph type="subTitle" idx="1"/>
          </p:nvPr>
        </p:nvSpPr>
        <p:spPr/>
        <p:txBody>
          <a:bodyPr/>
          <a:lstStyle/>
          <a:p>
            <a:r>
              <a:rPr lang="en-US" dirty="0" err="1"/>
              <a:t>Shuchismita</a:t>
            </a:r>
            <a:r>
              <a:rPr lang="en-US" dirty="0"/>
              <a:t> Dutta, Ph.D.</a:t>
            </a:r>
          </a:p>
        </p:txBody>
      </p:sp>
      <p:sp>
        <p:nvSpPr>
          <p:cNvPr id="4" name="Footer Placeholder 3"/>
          <p:cNvSpPr>
            <a:spLocks noGrp="1"/>
          </p:cNvSpPr>
          <p:nvPr>
            <p:ph type="ftr" sz="quarter" idx="11"/>
          </p:nvPr>
        </p:nvSpPr>
        <p:spPr/>
        <p:txBody>
          <a:bodyPr/>
          <a:lstStyle/>
          <a:p>
            <a:r>
              <a:rPr lang="en-US" smtClean="0"/>
              <a:t>Developed as part of the RCSB Collaborative Curriculum Development Program 2016 </a:t>
            </a:r>
            <a:endParaRPr lang="en-US" dirty="0" smtClean="0"/>
          </a:p>
        </p:txBody>
      </p:sp>
    </p:spTree>
    <p:extLst>
      <p:ext uri="{BB962C8B-B14F-4D97-AF65-F5344CB8AC3E}">
        <p14:creationId xmlns:p14="http://schemas.microsoft.com/office/powerpoint/2010/main" val="27519611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a:t>
            </a:r>
            <a:r>
              <a:rPr lang="en-US" dirty="0" err="1"/>
              <a:t>rER</a:t>
            </a:r>
            <a:endParaRPr lang="en-US" dirty="0"/>
          </a:p>
        </p:txBody>
      </p:sp>
      <p:sp>
        <p:nvSpPr>
          <p:cNvPr id="5" name="Content Placeholder 4"/>
          <p:cNvSpPr>
            <a:spLocks noGrp="1"/>
          </p:cNvSpPr>
          <p:nvPr>
            <p:ph sz="half" idx="1"/>
          </p:nvPr>
        </p:nvSpPr>
        <p:spPr/>
        <p:txBody>
          <a:bodyPr/>
          <a:lstStyle/>
          <a:p>
            <a:r>
              <a:rPr lang="en-US" dirty="0"/>
              <a:t>Co-translational</a:t>
            </a:r>
          </a:p>
          <a:p>
            <a:pPr lvl="2"/>
            <a:r>
              <a:rPr lang="en-US" dirty="0"/>
              <a:t>Signal peptide and SRP bind SRP receptor</a:t>
            </a:r>
          </a:p>
          <a:p>
            <a:pPr lvl="2"/>
            <a:r>
              <a:rPr lang="en-US" dirty="0"/>
              <a:t>Protein transported via Sec61</a:t>
            </a:r>
          </a:p>
          <a:p>
            <a:pPr lvl="2"/>
            <a:r>
              <a:rPr lang="en-US" dirty="0"/>
              <a:t>Signal peptide cleaved</a:t>
            </a:r>
          </a:p>
          <a:p>
            <a:r>
              <a:rPr lang="en-US" dirty="0"/>
              <a:t>Post-translational</a:t>
            </a:r>
          </a:p>
          <a:p>
            <a:pPr lvl="2"/>
            <a:r>
              <a:rPr lang="en-US" dirty="0"/>
              <a:t>Protein translated in cytoplasm, binds Sec62 and Sec63</a:t>
            </a:r>
          </a:p>
          <a:p>
            <a:pPr lvl="2"/>
            <a:r>
              <a:rPr lang="en-US" dirty="0"/>
              <a:t>Transported to ER via Sec61</a:t>
            </a:r>
          </a:p>
          <a:p>
            <a:endParaRPr lang="en-US" dirty="0"/>
          </a:p>
        </p:txBody>
      </p:sp>
      <p:sp>
        <p:nvSpPr>
          <p:cNvPr id="4" name="Footer Placeholder 3"/>
          <p:cNvSpPr>
            <a:spLocks noGrp="1"/>
          </p:cNvSpPr>
          <p:nvPr>
            <p:ph type="ftr" sz="quarter" idx="11"/>
          </p:nvPr>
        </p:nvSpPr>
        <p:spPr/>
        <p:txBody>
          <a:bodyPr/>
          <a:lstStyle/>
          <a:p>
            <a:r>
              <a:rPr lang="en-US" smtClean="0"/>
              <a:t>Developed as part of the RCSB Collaborative Curriculum Development Program 2016 </a:t>
            </a:r>
            <a:endParaRPr lang="en-US" dirty="0" smtClean="0"/>
          </a:p>
        </p:txBody>
      </p:sp>
      <p:pic>
        <p:nvPicPr>
          <p:cNvPr id="11" name="Picture 10"/>
          <p:cNvPicPr>
            <a:picLocks noChangeAspect="1"/>
          </p:cNvPicPr>
          <p:nvPr/>
        </p:nvPicPr>
        <p:blipFill rotWithShape="1">
          <a:blip r:embed="rId3"/>
          <a:srcRect t="10972" r="33024"/>
          <a:stretch/>
        </p:blipFill>
        <p:spPr>
          <a:xfrm>
            <a:off x="4191000" y="2362200"/>
            <a:ext cx="4800600" cy="3051469"/>
          </a:xfrm>
          <a:prstGeom prst="rect">
            <a:avLst/>
          </a:prstGeom>
          <a:ln>
            <a:solidFill>
              <a:schemeClr val="tx1"/>
            </a:solidFill>
          </a:ln>
        </p:spPr>
      </p:pic>
      <p:sp>
        <p:nvSpPr>
          <p:cNvPr id="12" name="TextBox 11"/>
          <p:cNvSpPr txBox="1"/>
          <p:nvPr/>
        </p:nvSpPr>
        <p:spPr>
          <a:xfrm>
            <a:off x="4648200" y="1796534"/>
            <a:ext cx="1678765" cy="369332"/>
          </a:xfrm>
          <a:prstGeom prst="rect">
            <a:avLst/>
          </a:prstGeom>
          <a:noFill/>
        </p:spPr>
        <p:txBody>
          <a:bodyPr wrap="none" rtlCol="0">
            <a:spAutoFit/>
          </a:bodyPr>
          <a:lstStyle/>
          <a:p>
            <a:r>
              <a:rPr lang="en-US" dirty="0" smtClean="0"/>
              <a:t>Co-translational</a:t>
            </a:r>
            <a:endParaRPr lang="en-US" dirty="0"/>
          </a:p>
        </p:txBody>
      </p:sp>
      <p:sp>
        <p:nvSpPr>
          <p:cNvPr id="13" name="TextBox 12"/>
          <p:cNvSpPr txBox="1"/>
          <p:nvPr/>
        </p:nvSpPr>
        <p:spPr>
          <a:xfrm>
            <a:off x="7086600" y="1796534"/>
            <a:ext cx="1842534" cy="369332"/>
          </a:xfrm>
          <a:prstGeom prst="rect">
            <a:avLst/>
          </a:prstGeom>
          <a:noFill/>
        </p:spPr>
        <p:txBody>
          <a:bodyPr wrap="none" rtlCol="0">
            <a:spAutoFit/>
          </a:bodyPr>
          <a:lstStyle/>
          <a:p>
            <a:r>
              <a:rPr lang="en-US" dirty="0" smtClean="0"/>
              <a:t>Post-translational</a:t>
            </a:r>
            <a:endParaRPr lang="en-US" dirty="0"/>
          </a:p>
        </p:txBody>
      </p:sp>
      <p:sp>
        <p:nvSpPr>
          <p:cNvPr id="15" name="TextBox 14"/>
          <p:cNvSpPr txBox="1"/>
          <p:nvPr/>
        </p:nvSpPr>
        <p:spPr>
          <a:xfrm>
            <a:off x="4888395" y="6045487"/>
            <a:ext cx="4040739" cy="276999"/>
          </a:xfrm>
          <a:prstGeom prst="rect">
            <a:avLst/>
          </a:prstGeom>
          <a:noFill/>
        </p:spPr>
        <p:txBody>
          <a:bodyPr wrap="none" rtlCol="0">
            <a:spAutoFit/>
          </a:bodyPr>
          <a:lstStyle/>
          <a:p>
            <a:r>
              <a:rPr lang="en-US" sz="1200" dirty="0"/>
              <a:t>http://</a:t>
            </a:r>
            <a:r>
              <a:rPr lang="en-US" sz="1200" dirty="0" err="1"/>
              <a:t>www.ncbi.nlm.nih.gov</a:t>
            </a:r>
            <a:r>
              <a:rPr lang="en-US" sz="1200" dirty="0"/>
              <a:t>/books/NBK26841/figure/</a:t>
            </a:r>
            <a:r>
              <a:rPr lang="en-US" sz="1200" dirty="0" smtClean="0"/>
              <a:t>A2220</a:t>
            </a:r>
            <a:endParaRPr lang="en-US" sz="1200" dirty="0"/>
          </a:p>
        </p:txBody>
      </p:sp>
    </p:spTree>
    <p:extLst>
      <p:ext uri="{BB962C8B-B14F-4D97-AF65-F5344CB8AC3E}">
        <p14:creationId xmlns:p14="http://schemas.microsoft.com/office/powerpoint/2010/main" val="20156666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Trans-membrane Proteins</a:t>
            </a:r>
          </a:p>
        </p:txBody>
      </p:sp>
      <p:sp>
        <p:nvSpPr>
          <p:cNvPr id="7" name="Content Placeholder 6"/>
          <p:cNvSpPr>
            <a:spLocks noGrp="1"/>
          </p:cNvSpPr>
          <p:nvPr>
            <p:ph idx="1"/>
          </p:nvPr>
        </p:nvSpPr>
        <p:spPr/>
        <p:txBody>
          <a:bodyPr/>
          <a:lstStyle/>
          <a:p>
            <a:r>
              <a:rPr lang="en-US" dirty="0"/>
              <a:t>Internal ER signal sequence keeps protein in membrane</a:t>
            </a:r>
          </a:p>
          <a:p>
            <a:r>
              <a:rPr lang="en-US" dirty="0"/>
              <a:t>Start- and Stop-transfer sequences determine topology of multi-pass membrane proteins </a:t>
            </a:r>
          </a:p>
          <a:p>
            <a:endParaRPr lang="en-US" dirty="0"/>
          </a:p>
        </p:txBody>
      </p:sp>
      <p:sp>
        <p:nvSpPr>
          <p:cNvPr id="5" name="Footer Placeholder 4"/>
          <p:cNvSpPr>
            <a:spLocks noGrp="1"/>
          </p:cNvSpPr>
          <p:nvPr>
            <p:ph type="ftr" sz="quarter" idx="11"/>
          </p:nvPr>
        </p:nvSpPr>
        <p:spPr/>
        <p:txBody>
          <a:bodyPr/>
          <a:lstStyle/>
          <a:p>
            <a:r>
              <a:rPr lang="en-US" smtClean="0"/>
              <a:t>Developed as part of the RCSB Collaborative Curriculum Development Program 2016 </a:t>
            </a:r>
            <a:endParaRPr lang="en-US" dirty="0" smtClean="0"/>
          </a:p>
        </p:txBody>
      </p:sp>
      <p:pic>
        <p:nvPicPr>
          <p:cNvPr id="8" name="Picture 7"/>
          <p:cNvPicPr>
            <a:picLocks noChangeAspect="1"/>
          </p:cNvPicPr>
          <p:nvPr/>
        </p:nvPicPr>
        <p:blipFill rotWithShape="1">
          <a:blip r:embed="rId3"/>
          <a:srcRect b="51389"/>
          <a:stretch/>
        </p:blipFill>
        <p:spPr>
          <a:xfrm>
            <a:off x="101600" y="3744514"/>
            <a:ext cx="4325510" cy="2743200"/>
          </a:xfrm>
          <a:prstGeom prst="rect">
            <a:avLst/>
          </a:prstGeom>
          <a:ln>
            <a:solidFill>
              <a:srgbClr val="000000"/>
            </a:solidFill>
          </a:ln>
        </p:spPr>
      </p:pic>
      <p:pic>
        <p:nvPicPr>
          <p:cNvPr id="9" name="Picture 8"/>
          <p:cNvPicPr>
            <a:picLocks noChangeAspect="1"/>
          </p:cNvPicPr>
          <p:nvPr/>
        </p:nvPicPr>
        <p:blipFill>
          <a:blip r:embed="rId4"/>
          <a:stretch>
            <a:fillRect/>
          </a:stretch>
        </p:blipFill>
        <p:spPr>
          <a:xfrm>
            <a:off x="4565651" y="3744514"/>
            <a:ext cx="4477732" cy="2743200"/>
          </a:xfrm>
          <a:prstGeom prst="rect">
            <a:avLst/>
          </a:prstGeom>
          <a:ln>
            <a:solidFill>
              <a:srgbClr val="000000"/>
            </a:solidFill>
          </a:ln>
        </p:spPr>
      </p:pic>
      <p:sp>
        <p:nvSpPr>
          <p:cNvPr id="10" name="TextBox 9"/>
          <p:cNvSpPr txBox="1"/>
          <p:nvPr/>
        </p:nvSpPr>
        <p:spPr>
          <a:xfrm>
            <a:off x="128841" y="6200001"/>
            <a:ext cx="3223959" cy="276999"/>
          </a:xfrm>
          <a:prstGeom prst="rect">
            <a:avLst/>
          </a:prstGeom>
          <a:noFill/>
        </p:spPr>
        <p:txBody>
          <a:bodyPr wrap="none" rtlCol="0">
            <a:spAutoFit/>
          </a:bodyPr>
          <a:lstStyle/>
          <a:p>
            <a:r>
              <a:rPr lang="en-US" sz="1200" dirty="0" smtClean="0"/>
              <a:t>http://</a:t>
            </a:r>
            <a:r>
              <a:rPr lang="en-US" sz="1200" dirty="0" err="1" smtClean="0"/>
              <a:t>www.ncbi.nlm.nih.gov</a:t>
            </a:r>
            <a:r>
              <a:rPr lang="en-US" sz="1200" dirty="0" smtClean="0"/>
              <a:t>/books/NBK26841/</a:t>
            </a:r>
            <a:endParaRPr lang="en-US" sz="1200" dirty="0"/>
          </a:p>
        </p:txBody>
      </p:sp>
    </p:spTree>
    <p:extLst>
      <p:ext uri="{BB962C8B-B14F-4D97-AF65-F5344CB8AC3E}">
        <p14:creationId xmlns:p14="http://schemas.microsoft.com/office/powerpoint/2010/main" val="14267901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 Golgi and Beyond …</a:t>
            </a:r>
            <a:endParaRPr lang="en-US" dirty="0"/>
          </a:p>
        </p:txBody>
      </p:sp>
      <p:sp>
        <p:nvSpPr>
          <p:cNvPr id="4" name="Footer Placeholder 3"/>
          <p:cNvSpPr>
            <a:spLocks noGrp="1"/>
          </p:cNvSpPr>
          <p:nvPr>
            <p:ph type="ftr" sz="quarter" idx="11"/>
          </p:nvPr>
        </p:nvSpPr>
        <p:spPr/>
        <p:txBody>
          <a:bodyPr/>
          <a:lstStyle/>
          <a:p>
            <a:r>
              <a:rPr lang="en-US" smtClean="0"/>
              <a:t>Developed as part of the RCSB Collaborative Curriculum Development Program 2016 </a:t>
            </a:r>
            <a:endParaRPr lang="en-US" dirty="0" smtClean="0"/>
          </a:p>
        </p:txBody>
      </p:sp>
      <p:pic>
        <p:nvPicPr>
          <p:cNvPr id="6" name="Picture 5"/>
          <p:cNvPicPr>
            <a:picLocks noChangeAspect="1"/>
          </p:cNvPicPr>
          <p:nvPr/>
        </p:nvPicPr>
        <p:blipFill>
          <a:blip r:embed="rId3"/>
          <a:stretch>
            <a:fillRect/>
          </a:stretch>
        </p:blipFill>
        <p:spPr>
          <a:xfrm>
            <a:off x="194594" y="1905000"/>
            <a:ext cx="3234406" cy="3657600"/>
          </a:xfrm>
          <a:prstGeom prst="rect">
            <a:avLst/>
          </a:prstGeom>
          <a:ln>
            <a:solidFill>
              <a:srgbClr val="000000"/>
            </a:solidFill>
          </a:ln>
        </p:spPr>
      </p:pic>
      <p:pic>
        <p:nvPicPr>
          <p:cNvPr id="7" name="Picture 6"/>
          <p:cNvPicPr>
            <a:picLocks noChangeAspect="1"/>
          </p:cNvPicPr>
          <p:nvPr/>
        </p:nvPicPr>
        <p:blipFill>
          <a:blip r:embed="rId4"/>
          <a:stretch>
            <a:fillRect/>
          </a:stretch>
        </p:blipFill>
        <p:spPr>
          <a:xfrm>
            <a:off x="3505200" y="1905000"/>
            <a:ext cx="5419899" cy="3657600"/>
          </a:xfrm>
          <a:prstGeom prst="rect">
            <a:avLst/>
          </a:prstGeom>
          <a:ln>
            <a:solidFill>
              <a:srgbClr val="000000"/>
            </a:solidFill>
          </a:ln>
        </p:spPr>
      </p:pic>
      <p:sp>
        <p:nvSpPr>
          <p:cNvPr id="8" name="Rectangle 7"/>
          <p:cNvSpPr/>
          <p:nvPr/>
        </p:nvSpPr>
        <p:spPr>
          <a:xfrm>
            <a:off x="2133600" y="5622217"/>
            <a:ext cx="3276600" cy="276999"/>
          </a:xfrm>
          <a:prstGeom prst="rect">
            <a:avLst/>
          </a:prstGeom>
        </p:spPr>
        <p:txBody>
          <a:bodyPr vert="horz" wrap="square">
            <a:spAutoFit/>
          </a:bodyPr>
          <a:lstStyle/>
          <a:p>
            <a:r>
              <a:rPr lang="en-US" sz="1200" dirty="0" smtClean="0"/>
              <a:t>http://</a:t>
            </a:r>
            <a:r>
              <a:rPr lang="en-US" sz="1200" dirty="0" err="1" smtClean="0"/>
              <a:t>www.ncbi.nlm.nih.gov</a:t>
            </a:r>
            <a:r>
              <a:rPr lang="en-US" sz="1200" dirty="0" smtClean="0"/>
              <a:t>/books/NBK21045/</a:t>
            </a:r>
            <a:endParaRPr lang="en-US" sz="1200" dirty="0"/>
          </a:p>
        </p:txBody>
      </p:sp>
    </p:spTree>
    <p:extLst>
      <p:ext uri="{BB962C8B-B14F-4D97-AF65-F5344CB8AC3E}">
        <p14:creationId xmlns:p14="http://schemas.microsoft.com/office/powerpoint/2010/main" val="3577251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Post-translational Processing</a:t>
            </a:r>
            <a:endParaRPr lang="en-US" dirty="0"/>
          </a:p>
        </p:txBody>
      </p:sp>
      <p:sp>
        <p:nvSpPr>
          <p:cNvPr id="5" name="Text Placeholder 4"/>
          <p:cNvSpPr>
            <a:spLocks noGrp="1"/>
          </p:cNvSpPr>
          <p:nvPr>
            <p:ph type="body" idx="1"/>
          </p:nvPr>
        </p:nvSpPr>
        <p:spPr/>
        <p:txBody>
          <a:bodyPr/>
          <a:lstStyle/>
          <a:p>
            <a:r>
              <a:rPr lang="en-US" dirty="0" smtClean="0"/>
              <a:t>In </a:t>
            </a:r>
            <a:r>
              <a:rPr lang="en-US" dirty="0" err="1" smtClean="0"/>
              <a:t>rER</a:t>
            </a:r>
            <a:endParaRPr lang="en-US" dirty="0"/>
          </a:p>
        </p:txBody>
      </p:sp>
      <p:sp>
        <p:nvSpPr>
          <p:cNvPr id="6" name="Content Placeholder 5"/>
          <p:cNvSpPr>
            <a:spLocks noGrp="1"/>
          </p:cNvSpPr>
          <p:nvPr>
            <p:ph sz="half" idx="2"/>
          </p:nvPr>
        </p:nvSpPr>
        <p:spPr/>
        <p:txBody>
          <a:bodyPr/>
          <a:lstStyle/>
          <a:p>
            <a:r>
              <a:rPr lang="en-US" dirty="0"/>
              <a:t>Protein Disulfide Isomerase (PDI): Oxidation of free (SH) on </a:t>
            </a:r>
            <a:r>
              <a:rPr lang="en-US" dirty="0" err="1"/>
              <a:t>Cys</a:t>
            </a:r>
            <a:r>
              <a:rPr lang="en-US" dirty="0"/>
              <a:t> to form disulfide (S-S) bonds</a:t>
            </a:r>
          </a:p>
          <a:p>
            <a:r>
              <a:rPr lang="en-US" dirty="0"/>
              <a:t>Transfer of common N-linked Oligosaccharide</a:t>
            </a:r>
          </a:p>
          <a:p>
            <a:r>
              <a:rPr lang="en-US" dirty="0"/>
              <a:t>Trimming of Oligosaccharide(s)</a:t>
            </a:r>
          </a:p>
          <a:p>
            <a:endParaRPr lang="en-US" dirty="0"/>
          </a:p>
        </p:txBody>
      </p:sp>
      <p:sp>
        <p:nvSpPr>
          <p:cNvPr id="7" name="Text Placeholder 6"/>
          <p:cNvSpPr>
            <a:spLocks noGrp="1"/>
          </p:cNvSpPr>
          <p:nvPr>
            <p:ph type="body" sz="quarter" idx="3"/>
          </p:nvPr>
        </p:nvSpPr>
        <p:spPr/>
        <p:txBody>
          <a:bodyPr/>
          <a:lstStyle/>
          <a:p>
            <a:r>
              <a:rPr lang="en-US" dirty="0" smtClean="0"/>
              <a:t>In Golgi</a:t>
            </a:r>
            <a:endParaRPr lang="en-US" dirty="0"/>
          </a:p>
        </p:txBody>
      </p:sp>
      <p:sp>
        <p:nvSpPr>
          <p:cNvPr id="8" name="Content Placeholder 7"/>
          <p:cNvSpPr>
            <a:spLocks noGrp="1"/>
          </p:cNvSpPr>
          <p:nvPr>
            <p:ph sz="quarter" idx="4"/>
          </p:nvPr>
        </p:nvSpPr>
        <p:spPr/>
        <p:txBody>
          <a:bodyPr>
            <a:normAutofit lnSpcReduction="10000"/>
          </a:bodyPr>
          <a:lstStyle/>
          <a:p>
            <a:r>
              <a:rPr lang="en-US" dirty="0" err="1"/>
              <a:t>Proteolytic</a:t>
            </a:r>
            <a:r>
              <a:rPr lang="en-US" dirty="0"/>
              <a:t> processing of pro-peptides</a:t>
            </a:r>
          </a:p>
          <a:p>
            <a:r>
              <a:rPr lang="en-US" dirty="0"/>
              <a:t>Further processing of N-linked Oligosaccharides</a:t>
            </a:r>
          </a:p>
          <a:p>
            <a:r>
              <a:rPr lang="en-US" dirty="0"/>
              <a:t>O-linked glycosylation of proteins</a:t>
            </a:r>
          </a:p>
          <a:p>
            <a:r>
              <a:rPr lang="en-US" dirty="0"/>
              <a:t>Phosphorylation, </a:t>
            </a:r>
            <a:r>
              <a:rPr lang="en-US" dirty="0" err="1"/>
              <a:t>sulfation</a:t>
            </a:r>
            <a:r>
              <a:rPr lang="en-US" dirty="0"/>
              <a:t> of sugars and proteins</a:t>
            </a:r>
          </a:p>
          <a:p>
            <a:r>
              <a:rPr lang="en-US" dirty="0"/>
              <a:t>Synthesis and addition of lipids </a:t>
            </a:r>
            <a:r>
              <a:rPr lang="en-US" dirty="0" smtClean="0">
                <a:sym typeface="Wingdings"/>
              </a:rPr>
              <a:t></a:t>
            </a:r>
            <a:r>
              <a:rPr lang="en-US" dirty="0" smtClean="0"/>
              <a:t> </a:t>
            </a:r>
            <a:r>
              <a:rPr lang="en-US" dirty="0"/>
              <a:t>glycolipids</a:t>
            </a:r>
          </a:p>
          <a:p>
            <a:endParaRPr lang="en-US" dirty="0"/>
          </a:p>
        </p:txBody>
      </p:sp>
      <p:sp>
        <p:nvSpPr>
          <p:cNvPr id="4" name="Footer Placeholder 3"/>
          <p:cNvSpPr>
            <a:spLocks noGrp="1"/>
          </p:cNvSpPr>
          <p:nvPr>
            <p:ph type="ftr" sz="quarter" idx="11"/>
          </p:nvPr>
        </p:nvSpPr>
        <p:spPr/>
        <p:txBody>
          <a:bodyPr/>
          <a:lstStyle/>
          <a:p>
            <a:r>
              <a:rPr lang="en-US" smtClean="0"/>
              <a:t>Developed as part of the RCSB Collaborative Curriculum Development Program 2016 </a:t>
            </a:r>
            <a:endParaRPr lang="en-US" dirty="0" smtClean="0"/>
          </a:p>
        </p:txBody>
      </p:sp>
    </p:spTree>
    <p:extLst>
      <p:ext uri="{BB962C8B-B14F-4D97-AF65-F5344CB8AC3E}">
        <p14:creationId xmlns:p14="http://schemas.microsoft.com/office/powerpoint/2010/main" val="4689228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Sorting Proteins</a:t>
            </a:r>
            <a:endParaRPr lang="en-US" dirty="0"/>
          </a:p>
        </p:txBody>
      </p:sp>
      <p:sp>
        <p:nvSpPr>
          <p:cNvPr id="9" name="Content Placeholder 8"/>
          <p:cNvSpPr>
            <a:spLocks noGrp="1"/>
          </p:cNvSpPr>
          <p:nvPr>
            <p:ph sz="half" idx="1"/>
          </p:nvPr>
        </p:nvSpPr>
        <p:spPr/>
        <p:txBody>
          <a:bodyPr/>
          <a:lstStyle/>
          <a:p>
            <a:r>
              <a:rPr lang="en-US" dirty="0">
                <a:sym typeface="Wingdings"/>
              </a:rPr>
              <a:t>Regulating transport</a:t>
            </a:r>
          </a:p>
          <a:p>
            <a:pPr lvl="2"/>
            <a:r>
              <a:rPr lang="en-US" dirty="0">
                <a:sym typeface="Wingdings"/>
              </a:rPr>
              <a:t>Signal sequences</a:t>
            </a:r>
          </a:p>
          <a:p>
            <a:pPr lvl="2"/>
            <a:r>
              <a:rPr lang="en-US" dirty="0">
                <a:sym typeface="Wingdings"/>
              </a:rPr>
              <a:t>COP protein coats </a:t>
            </a:r>
          </a:p>
          <a:p>
            <a:r>
              <a:rPr lang="en-US" dirty="0"/>
              <a:t>Fates:</a:t>
            </a:r>
          </a:p>
          <a:p>
            <a:pPr lvl="2"/>
            <a:r>
              <a:rPr lang="en-US" dirty="0"/>
              <a:t>Endosome </a:t>
            </a:r>
            <a:r>
              <a:rPr lang="en-US" dirty="0">
                <a:sym typeface="Wingdings"/>
              </a:rPr>
              <a:t> Lysosome</a:t>
            </a:r>
          </a:p>
          <a:p>
            <a:pPr lvl="2"/>
            <a:r>
              <a:rPr lang="en-US" dirty="0">
                <a:sym typeface="Wingdings"/>
              </a:rPr>
              <a:t>Secretory vesicle</a:t>
            </a:r>
          </a:p>
          <a:p>
            <a:pPr lvl="2"/>
            <a:r>
              <a:rPr lang="en-US" dirty="0">
                <a:sym typeface="Wingdings"/>
              </a:rPr>
              <a:t>Membrane protein</a:t>
            </a:r>
          </a:p>
          <a:p>
            <a:pPr lvl="2"/>
            <a:r>
              <a:rPr lang="en-US" dirty="0">
                <a:sym typeface="Wingdings"/>
              </a:rPr>
              <a:t>Recycle to ER</a:t>
            </a:r>
          </a:p>
          <a:p>
            <a:endParaRPr lang="en-US" dirty="0"/>
          </a:p>
        </p:txBody>
      </p:sp>
      <p:sp>
        <p:nvSpPr>
          <p:cNvPr id="12" name="Content Placeholder 11"/>
          <p:cNvSpPr>
            <a:spLocks noGrp="1"/>
          </p:cNvSpPr>
          <p:nvPr>
            <p:ph sz="half" idx="2"/>
          </p:nvPr>
        </p:nvSpPr>
        <p:spPr/>
        <p:txBody>
          <a:bodyPr/>
          <a:lstStyle/>
          <a:p>
            <a:endParaRPr lang="en-US"/>
          </a:p>
        </p:txBody>
      </p:sp>
      <p:sp>
        <p:nvSpPr>
          <p:cNvPr id="7" name="Footer Placeholder 6"/>
          <p:cNvSpPr>
            <a:spLocks noGrp="1"/>
          </p:cNvSpPr>
          <p:nvPr>
            <p:ph type="ftr" sz="quarter" idx="11"/>
          </p:nvPr>
        </p:nvSpPr>
        <p:spPr/>
        <p:txBody>
          <a:bodyPr/>
          <a:lstStyle/>
          <a:p>
            <a:r>
              <a:rPr lang="en-US" smtClean="0"/>
              <a:t>Developed as part of the RCSB Collaborative Curriculum Development Program 2016 </a:t>
            </a:r>
            <a:endParaRPr lang="en-US" dirty="0" smtClean="0"/>
          </a:p>
        </p:txBody>
      </p:sp>
      <p:pic>
        <p:nvPicPr>
          <p:cNvPr id="10" name="Picture 9"/>
          <p:cNvPicPr>
            <a:picLocks noChangeAspect="1"/>
          </p:cNvPicPr>
          <p:nvPr/>
        </p:nvPicPr>
        <p:blipFill rotWithShape="1">
          <a:blip r:embed="rId3"/>
          <a:srcRect l="26794"/>
          <a:stretch/>
        </p:blipFill>
        <p:spPr>
          <a:xfrm>
            <a:off x="4267200" y="2286000"/>
            <a:ext cx="4800600" cy="2880970"/>
          </a:xfrm>
          <a:prstGeom prst="rect">
            <a:avLst/>
          </a:prstGeom>
          <a:ln>
            <a:solidFill>
              <a:schemeClr val="tx1"/>
            </a:solidFill>
          </a:ln>
        </p:spPr>
      </p:pic>
      <p:sp>
        <p:nvSpPr>
          <p:cNvPr id="11" name="TextBox 10"/>
          <p:cNvSpPr txBox="1"/>
          <p:nvPr/>
        </p:nvSpPr>
        <p:spPr>
          <a:xfrm>
            <a:off x="4916073" y="5285601"/>
            <a:ext cx="4100927" cy="276999"/>
          </a:xfrm>
          <a:prstGeom prst="rect">
            <a:avLst/>
          </a:prstGeom>
          <a:noFill/>
        </p:spPr>
        <p:txBody>
          <a:bodyPr wrap="none" rtlCol="0">
            <a:spAutoFit/>
          </a:bodyPr>
          <a:lstStyle/>
          <a:p>
            <a:r>
              <a:rPr lang="en-US" sz="1200" dirty="0"/>
              <a:t>https://</a:t>
            </a:r>
            <a:r>
              <a:rPr lang="en-US" sz="1200" dirty="0" err="1"/>
              <a:t>www.ncbi.nlm.nih.gov</a:t>
            </a:r>
            <a:r>
              <a:rPr lang="en-US" sz="1200" dirty="0"/>
              <a:t>/books/NBK26941/figure/</a:t>
            </a:r>
            <a:r>
              <a:rPr lang="en-US" sz="1200" dirty="0" smtClean="0"/>
              <a:t>A2343</a:t>
            </a:r>
            <a:endParaRPr lang="en-US" sz="1200" dirty="0"/>
          </a:p>
        </p:txBody>
      </p:sp>
    </p:spTree>
    <p:extLst>
      <p:ext uri="{BB962C8B-B14F-4D97-AF65-F5344CB8AC3E}">
        <p14:creationId xmlns:p14="http://schemas.microsoft.com/office/powerpoint/2010/main" val="23868560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304800" y="838200"/>
            <a:ext cx="8538739" cy="5640654"/>
          </a:xfrm>
          <a:prstGeom prst="roundRect">
            <a:avLst/>
          </a:prstGeom>
          <a:solidFill>
            <a:srgbClr val="E6E6E6"/>
          </a:solidFill>
          <a:ln w="76200" cmpd="tri">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Insulin: Biosynthesis and Storage</a:t>
            </a:r>
            <a:endParaRPr lang="en-US" dirty="0"/>
          </a:p>
        </p:txBody>
      </p:sp>
      <p:pic>
        <p:nvPicPr>
          <p:cNvPr id="10" name="Picture 9" descr="1trz-ss.png"/>
          <p:cNvPicPr>
            <a:picLocks noChangeAspect="1"/>
          </p:cNvPicPr>
          <p:nvPr/>
        </p:nvPicPr>
        <p:blipFill rotWithShape="1">
          <a:blip r:embed="rId3">
            <a:extLst>
              <a:ext uri="{28A0092B-C50C-407E-A947-70E740481C1C}">
                <a14:useLocalDpi xmlns:a14="http://schemas.microsoft.com/office/drawing/2010/main" val="0"/>
              </a:ext>
            </a:extLst>
          </a:blip>
          <a:srcRect l="34875" t="45353" r="38856"/>
          <a:stretch/>
        </p:blipFill>
        <p:spPr>
          <a:xfrm>
            <a:off x="5181600" y="2171713"/>
            <a:ext cx="1371600" cy="1714487"/>
          </a:xfrm>
          <a:prstGeom prst="rect">
            <a:avLst/>
          </a:prstGeom>
          <a:ln>
            <a:solidFill>
              <a:srgbClr val="000000"/>
            </a:solidFill>
          </a:ln>
        </p:spPr>
      </p:pic>
      <p:pic>
        <p:nvPicPr>
          <p:cNvPr id="11" name="Picture 10" descr="2kqp-ss.png"/>
          <p:cNvPicPr>
            <a:picLocks noChangeAspect="1"/>
          </p:cNvPicPr>
          <p:nvPr/>
        </p:nvPicPr>
        <p:blipFill rotWithShape="1">
          <a:blip r:embed="rId4">
            <a:extLst>
              <a:ext uri="{28A0092B-C50C-407E-A947-70E740481C1C}">
                <a14:useLocalDpi xmlns:a14="http://schemas.microsoft.com/office/drawing/2010/main" val="0"/>
              </a:ext>
            </a:extLst>
          </a:blip>
          <a:srcRect l="34875" r="38856"/>
          <a:stretch/>
        </p:blipFill>
        <p:spPr>
          <a:xfrm>
            <a:off x="2882543" y="928794"/>
            <a:ext cx="1299200" cy="2971800"/>
          </a:xfrm>
          <a:prstGeom prst="rect">
            <a:avLst/>
          </a:prstGeom>
          <a:ln>
            <a:solidFill>
              <a:srgbClr val="000000"/>
            </a:solidFill>
          </a:ln>
        </p:spPr>
      </p:pic>
      <p:sp>
        <p:nvSpPr>
          <p:cNvPr id="8" name="TextBox 7"/>
          <p:cNvSpPr txBox="1"/>
          <p:nvPr/>
        </p:nvSpPr>
        <p:spPr>
          <a:xfrm>
            <a:off x="5742875" y="3581400"/>
            <a:ext cx="897484" cy="275187"/>
          </a:xfrm>
          <a:prstGeom prst="rect">
            <a:avLst/>
          </a:prstGeom>
          <a:noFill/>
        </p:spPr>
        <p:txBody>
          <a:bodyPr wrap="square" rtlCol="0">
            <a:spAutoFit/>
          </a:bodyPr>
          <a:lstStyle/>
          <a:p>
            <a:r>
              <a:rPr lang="en-US" sz="1200" dirty="0" smtClean="0"/>
              <a:t>PDB ID 1trz</a:t>
            </a:r>
            <a:endParaRPr lang="en-US" sz="1200" dirty="0"/>
          </a:p>
        </p:txBody>
      </p:sp>
      <p:sp>
        <p:nvSpPr>
          <p:cNvPr id="7" name="TextBox 6"/>
          <p:cNvSpPr txBox="1"/>
          <p:nvPr/>
        </p:nvSpPr>
        <p:spPr>
          <a:xfrm>
            <a:off x="3200400" y="3609201"/>
            <a:ext cx="990025" cy="276999"/>
          </a:xfrm>
          <a:prstGeom prst="rect">
            <a:avLst/>
          </a:prstGeom>
          <a:noFill/>
        </p:spPr>
        <p:txBody>
          <a:bodyPr wrap="none" rtlCol="0">
            <a:spAutoFit/>
          </a:bodyPr>
          <a:lstStyle/>
          <a:p>
            <a:pPr algn="r"/>
            <a:r>
              <a:rPr lang="en-US" sz="1200" dirty="0" smtClean="0"/>
              <a:t> PDB ID 2kqp</a:t>
            </a:r>
            <a:endParaRPr lang="en-US" sz="1200" dirty="0"/>
          </a:p>
        </p:txBody>
      </p:sp>
      <p:pic>
        <p:nvPicPr>
          <p:cNvPr id="12" name="Picture 11" descr="Screen Shot 2015-10-13 at 10.59.03 AM.png"/>
          <p:cNvPicPr>
            <a:picLocks noChangeAspect="1"/>
          </p:cNvPicPr>
          <p:nvPr/>
        </p:nvPicPr>
        <p:blipFill rotWithShape="1">
          <a:blip r:embed="rId5">
            <a:extLst>
              <a:ext uri="{28A0092B-C50C-407E-A947-70E740481C1C}">
                <a14:useLocalDpi xmlns:a14="http://schemas.microsoft.com/office/drawing/2010/main" val="0"/>
              </a:ext>
            </a:extLst>
          </a:blip>
          <a:srcRect b="24679"/>
          <a:stretch/>
        </p:blipFill>
        <p:spPr>
          <a:xfrm>
            <a:off x="6858000" y="4876800"/>
            <a:ext cx="1371600" cy="1491857"/>
          </a:xfrm>
          <a:prstGeom prst="rect">
            <a:avLst/>
          </a:prstGeom>
          <a:ln>
            <a:solidFill>
              <a:srgbClr val="000000"/>
            </a:solidFill>
          </a:ln>
        </p:spPr>
      </p:pic>
      <p:sp>
        <p:nvSpPr>
          <p:cNvPr id="13" name="TextBox 12"/>
          <p:cNvSpPr txBox="1"/>
          <p:nvPr/>
        </p:nvSpPr>
        <p:spPr>
          <a:xfrm>
            <a:off x="7287767" y="2719511"/>
            <a:ext cx="1089209" cy="415498"/>
          </a:xfrm>
          <a:prstGeom prst="rect">
            <a:avLst/>
          </a:prstGeom>
          <a:noFill/>
        </p:spPr>
        <p:txBody>
          <a:bodyPr wrap="square" rtlCol="0">
            <a:spAutoFit/>
          </a:bodyPr>
          <a:lstStyle/>
          <a:p>
            <a:pPr algn="r"/>
            <a:r>
              <a:rPr lang="en-US" sz="1050" dirty="0" smtClean="0"/>
              <a:t>Secretory granules</a:t>
            </a:r>
            <a:endParaRPr lang="en-US" sz="1050" dirty="0"/>
          </a:p>
        </p:txBody>
      </p:sp>
      <p:pic>
        <p:nvPicPr>
          <p:cNvPr id="14" name="Picture 13" descr="Screen Shot 2015-10-13 at 10.59.15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0" y="3505200"/>
            <a:ext cx="1784960" cy="1371600"/>
          </a:xfrm>
          <a:prstGeom prst="rect">
            <a:avLst/>
          </a:prstGeom>
          <a:ln>
            <a:solidFill>
              <a:srgbClr val="000000"/>
            </a:solidFill>
          </a:ln>
        </p:spPr>
      </p:pic>
      <p:sp>
        <p:nvSpPr>
          <p:cNvPr id="15" name="TextBox 14"/>
          <p:cNvSpPr txBox="1"/>
          <p:nvPr/>
        </p:nvSpPr>
        <p:spPr>
          <a:xfrm rot="16200000">
            <a:off x="7236526" y="4493511"/>
            <a:ext cx="2984842" cy="246221"/>
          </a:xfrm>
          <a:prstGeom prst="rect">
            <a:avLst/>
          </a:prstGeom>
          <a:noFill/>
        </p:spPr>
        <p:txBody>
          <a:bodyPr wrap="square" rtlCol="0">
            <a:spAutoFit/>
          </a:bodyPr>
          <a:lstStyle/>
          <a:p>
            <a:pPr algn="r"/>
            <a:r>
              <a:rPr lang="en-US" sz="1000" dirty="0" smtClean="0"/>
              <a:t>D. Hodgkin, British Medical Journal, 1971, 4, 447</a:t>
            </a:r>
            <a:r>
              <a:rPr lang="en-US" sz="1000" dirty="0"/>
              <a:t>-</a:t>
            </a:r>
            <a:r>
              <a:rPr lang="en-US" sz="1000" dirty="0" smtClean="0"/>
              <a:t>451</a:t>
            </a:r>
            <a:endParaRPr lang="en-US" sz="1000" dirty="0"/>
          </a:p>
        </p:txBody>
      </p:sp>
      <p:sp>
        <p:nvSpPr>
          <p:cNvPr id="16" name="TextBox 15"/>
          <p:cNvSpPr txBox="1"/>
          <p:nvPr/>
        </p:nvSpPr>
        <p:spPr>
          <a:xfrm>
            <a:off x="1328633" y="2971800"/>
            <a:ext cx="1544160" cy="900246"/>
          </a:xfrm>
          <a:prstGeom prst="rect">
            <a:avLst/>
          </a:prstGeom>
          <a:noFill/>
        </p:spPr>
        <p:txBody>
          <a:bodyPr wrap="square" rtlCol="0">
            <a:spAutoFit/>
          </a:bodyPr>
          <a:lstStyle/>
          <a:p>
            <a:pPr marL="171450" indent="-171450">
              <a:buFont typeface="Arial"/>
              <a:buChar char="•"/>
            </a:pPr>
            <a:r>
              <a:rPr lang="en-US" sz="1050" dirty="0" smtClean="0"/>
              <a:t>Cleave 24 residues </a:t>
            </a:r>
            <a:r>
              <a:rPr lang="en-US" sz="1050" dirty="0" smtClean="0">
                <a:sym typeface="Wingdings"/>
              </a:rPr>
              <a:t>and localize to </a:t>
            </a:r>
            <a:r>
              <a:rPr lang="en-US" sz="1050" dirty="0" err="1" smtClean="0">
                <a:sym typeface="Wingdings"/>
              </a:rPr>
              <a:t>rER</a:t>
            </a:r>
            <a:endParaRPr lang="en-US" sz="1050" dirty="0" smtClean="0">
              <a:sym typeface="Wingdings"/>
            </a:endParaRPr>
          </a:p>
          <a:p>
            <a:pPr marL="171450" indent="-171450">
              <a:buFont typeface="Arial"/>
              <a:buChar char="•"/>
            </a:pPr>
            <a:r>
              <a:rPr lang="en-US" sz="1050" dirty="0" smtClean="0">
                <a:sym typeface="Wingdings"/>
              </a:rPr>
              <a:t>Fold protein</a:t>
            </a:r>
          </a:p>
          <a:p>
            <a:pPr marL="171450" indent="-171450">
              <a:buFont typeface="Arial"/>
              <a:buChar char="•"/>
            </a:pPr>
            <a:r>
              <a:rPr lang="en-US" sz="1050" dirty="0" smtClean="0"/>
              <a:t>Form </a:t>
            </a:r>
            <a:r>
              <a:rPr lang="en-US" sz="1050" dirty="0"/>
              <a:t>3 disulfide </a:t>
            </a:r>
            <a:r>
              <a:rPr lang="en-US" sz="1050" dirty="0" smtClean="0"/>
              <a:t>bonds</a:t>
            </a:r>
            <a:endParaRPr lang="en-US" sz="1050" dirty="0"/>
          </a:p>
        </p:txBody>
      </p:sp>
      <p:sp>
        <p:nvSpPr>
          <p:cNvPr id="22" name="Pentagon 21"/>
          <p:cNvSpPr>
            <a:spLocks noChangeAspect="1"/>
          </p:cNvSpPr>
          <p:nvPr/>
        </p:nvSpPr>
        <p:spPr>
          <a:xfrm>
            <a:off x="547607" y="3962400"/>
            <a:ext cx="1846053" cy="914400"/>
          </a:xfrm>
          <a:prstGeom prst="homePlate">
            <a:avLst/>
          </a:prstGeom>
          <a:solidFill>
            <a:schemeClr val="accent5">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chemeClr val="tx1"/>
                </a:solidFill>
              </a:rPr>
              <a:t>Preproinsulin</a:t>
            </a:r>
            <a:endParaRPr lang="en-US" sz="2000" b="1" dirty="0">
              <a:solidFill>
                <a:schemeClr val="tx1"/>
              </a:solidFill>
            </a:endParaRPr>
          </a:p>
        </p:txBody>
      </p:sp>
      <p:sp>
        <p:nvSpPr>
          <p:cNvPr id="24" name="Pentagon 23"/>
          <p:cNvSpPr>
            <a:spLocks noChangeAspect="1"/>
          </p:cNvSpPr>
          <p:nvPr/>
        </p:nvSpPr>
        <p:spPr>
          <a:xfrm>
            <a:off x="2869091" y="3962400"/>
            <a:ext cx="1846053" cy="914400"/>
          </a:xfrm>
          <a:prstGeom prst="homePlate">
            <a:avLst/>
          </a:prstGeom>
          <a:solidFill>
            <a:schemeClr val="accent5">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a:solidFill>
                  <a:schemeClr val="tx1"/>
                </a:solidFill>
              </a:rPr>
              <a:t>Proinsulin</a:t>
            </a:r>
            <a:endParaRPr lang="en-US" sz="2000" b="1" dirty="0">
              <a:solidFill>
                <a:schemeClr val="tx1"/>
              </a:solidFill>
            </a:endParaRPr>
          </a:p>
        </p:txBody>
      </p:sp>
      <p:sp>
        <p:nvSpPr>
          <p:cNvPr id="25" name="Pentagon 24"/>
          <p:cNvSpPr>
            <a:spLocks noChangeAspect="1"/>
          </p:cNvSpPr>
          <p:nvPr/>
        </p:nvSpPr>
        <p:spPr>
          <a:xfrm>
            <a:off x="5194084" y="3962400"/>
            <a:ext cx="1846053" cy="914400"/>
          </a:xfrm>
          <a:prstGeom prst="homePlate">
            <a:avLst/>
          </a:prstGeom>
          <a:solidFill>
            <a:schemeClr val="accent5">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Insulin</a:t>
            </a:r>
          </a:p>
        </p:txBody>
      </p:sp>
      <p:cxnSp>
        <p:nvCxnSpPr>
          <p:cNvPr id="28" name="Straight Arrow Connector 27"/>
          <p:cNvCxnSpPr>
            <a:stCxn id="22" idx="3"/>
            <a:endCxn id="24" idx="1"/>
          </p:cNvCxnSpPr>
          <p:nvPr/>
        </p:nvCxnSpPr>
        <p:spPr>
          <a:xfrm>
            <a:off x="2393660" y="4419600"/>
            <a:ext cx="475431"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4" idx="3"/>
            <a:endCxn id="25" idx="1"/>
          </p:cNvCxnSpPr>
          <p:nvPr/>
        </p:nvCxnSpPr>
        <p:spPr>
          <a:xfrm>
            <a:off x="4715144" y="4419600"/>
            <a:ext cx="47894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232566" y="1582136"/>
            <a:ext cx="1897342" cy="577081"/>
          </a:xfrm>
          <a:prstGeom prst="rect">
            <a:avLst/>
          </a:prstGeom>
          <a:noFill/>
        </p:spPr>
        <p:txBody>
          <a:bodyPr wrap="square" rtlCol="0">
            <a:spAutoFit/>
          </a:bodyPr>
          <a:lstStyle/>
          <a:p>
            <a:r>
              <a:rPr lang="en-US" sz="1050" dirty="0" smtClean="0"/>
              <a:t>Cleave C-peptide with </a:t>
            </a:r>
            <a:r>
              <a:rPr lang="en-US" sz="1050" dirty="0" err="1" smtClean="0"/>
              <a:t>Prohormone</a:t>
            </a:r>
            <a:r>
              <a:rPr lang="en-US" sz="1050" dirty="0" smtClean="0"/>
              <a:t> </a:t>
            </a:r>
            <a:r>
              <a:rPr lang="en-US" sz="1050" dirty="0" err="1" smtClean="0"/>
              <a:t>Convertase</a:t>
            </a:r>
            <a:r>
              <a:rPr lang="en-US" sz="1050" dirty="0" smtClean="0"/>
              <a:t> 1 &amp; 2 + </a:t>
            </a:r>
            <a:r>
              <a:rPr lang="en-US" sz="1050" dirty="0" err="1" smtClean="0"/>
              <a:t>Carboxypeptidase</a:t>
            </a:r>
            <a:r>
              <a:rPr lang="en-US" sz="1050" dirty="0" smtClean="0"/>
              <a:t> E</a:t>
            </a:r>
            <a:endParaRPr lang="en-US" sz="1050" dirty="0"/>
          </a:p>
        </p:txBody>
      </p:sp>
      <p:sp>
        <p:nvSpPr>
          <p:cNvPr id="37" name="TextBox 36"/>
          <p:cNvSpPr txBox="1"/>
          <p:nvPr/>
        </p:nvSpPr>
        <p:spPr>
          <a:xfrm>
            <a:off x="5867400" y="914400"/>
            <a:ext cx="2734292" cy="523220"/>
          </a:xfrm>
          <a:prstGeom prst="rect">
            <a:avLst/>
          </a:prstGeom>
          <a:noFill/>
        </p:spPr>
        <p:txBody>
          <a:bodyPr wrap="none" rtlCol="0">
            <a:spAutoFit/>
          </a:bodyPr>
          <a:lstStyle/>
          <a:p>
            <a:r>
              <a:rPr lang="en-US" sz="2800" dirty="0" smtClean="0"/>
              <a:t>Pancreatic </a:t>
            </a:r>
            <a:r>
              <a:rPr lang="en-US" sz="2800" dirty="0">
                <a:latin typeface="Symbol" charset="2"/>
                <a:cs typeface="Symbol" charset="2"/>
              </a:rPr>
              <a:t>b</a:t>
            </a:r>
            <a:r>
              <a:rPr lang="en-US" sz="2800" dirty="0"/>
              <a:t>-cells</a:t>
            </a:r>
          </a:p>
        </p:txBody>
      </p:sp>
      <p:cxnSp>
        <p:nvCxnSpPr>
          <p:cNvPr id="39" name="Straight Arrow Connector 38"/>
          <p:cNvCxnSpPr/>
          <p:nvPr/>
        </p:nvCxnSpPr>
        <p:spPr>
          <a:xfrm>
            <a:off x="4866999" y="2228467"/>
            <a:ext cx="9801" cy="21911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7"/>
          <a:stretch>
            <a:fillRect/>
          </a:stretch>
        </p:blipFill>
        <p:spPr>
          <a:xfrm rot="16200000">
            <a:off x="1719138" y="4605462"/>
            <a:ext cx="1371600" cy="1914276"/>
          </a:xfrm>
          <a:prstGeom prst="rect">
            <a:avLst/>
          </a:prstGeom>
          <a:ln>
            <a:solidFill>
              <a:srgbClr val="000000"/>
            </a:solidFill>
          </a:ln>
        </p:spPr>
      </p:pic>
      <p:sp>
        <p:nvSpPr>
          <p:cNvPr id="17" name="TextBox 16"/>
          <p:cNvSpPr txBox="1"/>
          <p:nvPr/>
        </p:nvSpPr>
        <p:spPr>
          <a:xfrm>
            <a:off x="1447800" y="6230779"/>
            <a:ext cx="1219200" cy="246221"/>
          </a:xfrm>
          <a:prstGeom prst="rect">
            <a:avLst/>
          </a:prstGeom>
          <a:noFill/>
        </p:spPr>
        <p:txBody>
          <a:bodyPr wrap="square" rtlCol="0">
            <a:spAutoFit/>
          </a:bodyPr>
          <a:lstStyle/>
          <a:p>
            <a:r>
              <a:rPr lang="en-US" sz="1000" dirty="0" smtClean="0"/>
              <a:t>Rough ER CIL</a:t>
            </a:r>
            <a:r>
              <a:rPr lang="en-US" sz="1000" dirty="0"/>
              <a:t>:</a:t>
            </a:r>
            <a:r>
              <a:rPr lang="en-US" sz="1000" dirty="0" smtClean="0"/>
              <a:t>10771 </a:t>
            </a:r>
          </a:p>
        </p:txBody>
      </p:sp>
      <p:sp>
        <p:nvSpPr>
          <p:cNvPr id="30" name="TextBox 29"/>
          <p:cNvSpPr txBox="1"/>
          <p:nvPr/>
        </p:nvSpPr>
        <p:spPr>
          <a:xfrm>
            <a:off x="4191000" y="6230779"/>
            <a:ext cx="1219200" cy="246221"/>
          </a:xfrm>
          <a:prstGeom prst="rect">
            <a:avLst/>
          </a:prstGeom>
          <a:noFill/>
        </p:spPr>
        <p:txBody>
          <a:bodyPr wrap="square" rtlCol="0">
            <a:spAutoFit/>
          </a:bodyPr>
          <a:lstStyle/>
          <a:p>
            <a:r>
              <a:rPr lang="en-US" sz="1000" dirty="0" smtClean="0"/>
              <a:t>Golgi </a:t>
            </a:r>
            <a:r>
              <a:rPr lang="en-US" sz="1000" dirty="0"/>
              <a:t>CIL:7743 </a:t>
            </a:r>
            <a:endParaRPr lang="en-US" sz="1000" dirty="0" smtClean="0"/>
          </a:p>
        </p:txBody>
      </p:sp>
      <p:pic>
        <p:nvPicPr>
          <p:cNvPr id="3" name="Picture 2" descr="7743.jpg"/>
          <p:cNvPicPr>
            <a:picLocks noChangeAspect="1"/>
          </p:cNvPicPr>
          <p:nvPr/>
        </p:nvPicPr>
        <p:blipFill rotWithShape="1">
          <a:blip r:embed="rId8" cstate="print">
            <a:extLst>
              <a:ext uri="{28A0092B-C50C-407E-A947-70E740481C1C}">
                <a14:useLocalDpi xmlns:a14="http://schemas.microsoft.com/office/drawing/2010/main" val="0"/>
              </a:ext>
            </a:extLst>
          </a:blip>
          <a:srcRect t="11477" b="19922"/>
          <a:stretch/>
        </p:blipFill>
        <p:spPr>
          <a:xfrm rot="5400000">
            <a:off x="4144216" y="4999784"/>
            <a:ext cx="1371600" cy="1125633"/>
          </a:xfrm>
          <a:prstGeom prst="rect">
            <a:avLst/>
          </a:prstGeom>
          <a:ln>
            <a:solidFill>
              <a:schemeClr val="tx1"/>
            </a:solidFill>
          </a:ln>
        </p:spPr>
      </p:pic>
    </p:spTree>
    <p:extLst>
      <p:ext uri="{BB962C8B-B14F-4D97-AF65-F5344CB8AC3E}">
        <p14:creationId xmlns:p14="http://schemas.microsoft.com/office/powerpoint/2010/main" val="1977140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Central Dogma of Biology</a:t>
            </a:r>
          </a:p>
          <a:p>
            <a:pPr lvl="1"/>
            <a:r>
              <a:rPr lang="en-US" dirty="0" smtClean="0">
                <a:solidFill>
                  <a:srgbClr val="0000FF"/>
                </a:solidFill>
              </a:rPr>
              <a:t>DNA </a:t>
            </a:r>
            <a:r>
              <a:rPr lang="en-US" dirty="0" smtClean="0">
                <a:solidFill>
                  <a:srgbClr val="0000FF"/>
                </a:solidFill>
                <a:sym typeface="Wingdings"/>
              </a:rPr>
              <a:t> RNA  Protein</a:t>
            </a:r>
            <a:endParaRPr lang="en-US" dirty="0">
              <a:solidFill>
                <a:srgbClr val="0000FF"/>
              </a:solidFill>
            </a:endParaRPr>
          </a:p>
          <a:p>
            <a:r>
              <a:rPr lang="en-US" dirty="0" smtClean="0"/>
              <a:t>Protein Sorting</a:t>
            </a:r>
          </a:p>
          <a:p>
            <a:pPr lvl="1"/>
            <a:r>
              <a:rPr lang="en-US" dirty="0" smtClean="0">
                <a:solidFill>
                  <a:srgbClr val="0000FF"/>
                </a:solidFill>
              </a:rPr>
              <a:t>Extracellular and membrane proteins </a:t>
            </a:r>
          </a:p>
          <a:p>
            <a:pPr lvl="2"/>
            <a:r>
              <a:rPr lang="en-US" dirty="0">
                <a:solidFill>
                  <a:srgbClr val="0000FF"/>
                </a:solidFill>
              </a:rPr>
              <a:t>P</a:t>
            </a:r>
            <a:r>
              <a:rPr lang="en-US" dirty="0" smtClean="0">
                <a:solidFill>
                  <a:srgbClr val="0000FF"/>
                </a:solidFill>
              </a:rPr>
              <a:t>rocessed in </a:t>
            </a:r>
            <a:r>
              <a:rPr lang="en-US" dirty="0" err="1" smtClean="0">
                <a:solidFill>
                  <a:srgbClr val="0000FF"/>
                </a:solidFill>
              </a:rPr>
              <a:t>rER</a:t>
            </a:r>
            <a:r>
              <a:rPr lang="en-US" dirty="0" smtClean="0">
                <a:solidFill>
                  <a:srgbClr val="0000FF"/>
                </a:solidFill>
              </a:rPr>
              <a:t>, Golgi</a:t>
            </a:r>
          </a:p>
          <a:p>
            <a:pPr lvl="2"/>
            <a:r>
              <a:rPr lang="en-US" dirty="0" smtClean="0">
                <a:solidFill>
                  <a:srgbClr val="0000FF"/>
                </a:solidFill>
              </a:rPr>
              <a:t>Packaged/stored in vesicles </a:t>
            </a:r>
          </a:p>
          <a:p>
            <a:endParaRPr lang="en-US" dirty="0"/>
          </a:p>
        </p:txBody>
      </p:sp>
      <p:sp>
        <p:nvSpPr>
          <p:cNvPr id="4" name="Footer Placeholder 3"/>
          <p:cNvSpPr>
            <a:spLocks noGrp="1"/>
          </p:cNvSpPr>
          <p:nvPr>
            <p:ph type="ftr" sz="quarter" idx="11"/>
          </p:nvPr>
        </p:nvSpPr>
        <p:spPr/>
        <p:txBody>
          <a:bodyPr/>
          <a:lstStyle/>
          <a:p>
            <a:r>
              <a:rPr lang="en-US" smtClean="0"/>
              <a:t>Developed as part of the RCSB Collaborative Curriculum Development Program 2016 </a:t>
            </a:r>
            <a:endParaRPr lang="en-US" dirty="0" smtClean="0"/>
          </a:p>
        </p:txBody>
      </p:sp>
    </p:spTree>
    <p:extLst>
      <p:ext uri="{BB962C8B-B14F-4D97-AF65-F5344CB8AC3E}">
        <p14:creationId xmlns:p14="http://schemas.microsoft.com/office/powerpoint/2010/main" val="38395464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smtClean="0"/>
              <a:t>Central Dogma of Biology</a:t>
            </a:r>
            <a:endParaRPr lang="en-US" dirty="0"/>
          </a:p>
          <a:p>
            <a:r>
              <a:rPr lang="en-US" dirty="0" smtClean="0"/>
              <a:t>Secretory Proteins: Synthesis and Sorting</a:t>
            </a:r>
          </a:p>
          <a:p>
            <a:endParaRPr lang="en-US" dirty="0"/>
          </a:p>
        </p:txBody>
      </p:sp>
      <p:sp>
        <p:nvSpPr>
          <p:cNvPr id="4" name="Footer Placeholder 3"/>
          <p:cNvSpPr>
            <a:spLocks noGrp="1"/>
          </p:cNvSpPr>
          <p:nvPr>
            <p:ph type="ftr" sz="quarter" idx="11"/>
          </p:nvPr>
        </p:nvSpPr>
        <p:spPr/>
        <p:txBody>
          <a:bodyPr/>
          <a:lstStyle/>
          <a:p>
            <a:r>
              <a:rPr lang="en-US" smtClean="0"/>
              <a:t>Developed as part of the RCSB Collaborative Curriculum Development Program 2016 </a:t>
            </a:r>
            <a:endParaRPr lang="en-US" dirty="0" smtClean="0"/>
          </a:p>
        </p:txBody>
      </p:sp>
    </p:spTree>
    <p:extLst>
      <p:ext uri="{BB962C8B-B14F-4D97-AF65-F5344CB8AC3E}">
        <p14:creationId xmlns:p14="http://schemas.microsoft.com/office/powerpoint/2010/main" val="42577377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smtClean="0"/>
              <a:t>Central Dogma of Biology</a:t>
            </a:r>
            <a:endParaRPr lang="en-US" dirty="0"/>
          </a:p>
          <a:p>
            <a:r>
              <a:rPr lang="en-US" dirty="0">
                <a:solidFill>
                  <a:srgbClr val="7F7F7F"/>
                </a:solidFill>
              </a:rPr>
              <a:t>Secretory Proteins: Synthesis and Sorting</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Developed as part of the RCSB Collaborative Curriculum Development Program 2016 </a:t>
            </a:r>
            <a:endParaRPr lang="en-US" dirty="0" smtClean="0"/>
          </a:p>
        </p:txBody>
      </p:sp>
    </p:spTree>
    <p:extLst>
      <p:ext uri="{BB962C8B-B14F-4D97-AF65-F5344CB8AC3E}">
        <p14:creationId xmlns:p14="http://schemas.microsoft.com/office/powerpoint/2010/main" val="38395464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Dogma of Biology</a:t>
            </a:r>
            <a:endParaRPr lang="en-US" dirty="0"/>
          </a:p>
        </p:txBody>
      </p:sp>
      <p:sp>
        <p:nvSpPr>
          <p:cNvPr id="3" name="Content Placeholder 2"/>
          <p:cNvSpPr>
            <a:spLocks noGrp="1"/>
          </p:cNvSpPr>
          <p:nvPr>
            <p:ph idx="1"/>
          </p:nvPr>
        </p:nvSpPr>
        <p:spPr/>
        <p:txBody>
          <a:bodyPr>
            <a:normAutofit fontScale="92500" lnSpcReduction="20000"/>
          </a:bodyPr>
          <a:lstStyle/>
          <a:p>
            <a:r>
              <a:rPr lang="en-US" dirty="0"/>
              <a:t>DNA    </a:t>
            </a:r>
            <a:r>
              <a:rPr lang="en-US" dirty="0" smtClean="0"/>
              <a:t>  </a:t>
            </a:r>
            <a:r>
              <a:rPr lang="en-US" dirty="0">
                <a:sym typeface="Wingdings"/>
              </a:rPr>
              <a:t>     RNA   </a:t>
            </a:r>
            <a:r>
              <a:rPr lang="en-US" dirty="0" smtClean="0">
                <a:sym typeface="Wingdings"/>
              </a:rPr>
              <a:t>   </a:t>
            </a:r>
            <a:r>
              <a:rPr lang="en-US" dirty="0">
                <a:sym typeface="Wingdings"/>
              </a:rPr>
              <a:t>     Protein</a:t>
            </a:r>
          </a:p>
          <a:p>
            <a:pPr marL="457200" lvl="1" indent="0">
              <a:buNone/>
            </a:pPr>
            <a:r>
              <a:rPr lang="en-US" sz="2000" dirty="0">
                <a:sym typeface="Wingdings"/>
              </a:rPr>
              <a:t>           </a:t>
            </a:r>
            <a:r>
              <a:rPr lang="en-US" sz="2000" b="1" i="1" dirty="0">
                <a:sym typeface="Wingdings"/>
              </a:rPr>
              <a:t>Transcription              Translation</a:t>
            </a:r>
          </a:p>
          <a:p>
            <a:r>
              <a:rPr lang="en-US" dirty="0">
                <a:sym typeface="Wingdings"/>
              </a:rPr>
              <a:t>Specific regions of DNA (genes) encode message for making proteins</a:t>
            </a:r>
          </a:p>
          <a:p>
            <a:pPr lvl="2"/>
            <a:r>
              <a:rPr lang="en-US" dirty="0">
                <a:sym typeface="Wingdings"/>
              </a:rPr>
              <a:t>Genes have start and stop sites as well as a direction (5’3’)</a:t>
            </a:r>
          </a:p>
          <a:p>
            <a:r>
              <a:rPr lang="en-US" dirty="0">
                <a:sym typeface="Wingdings"/>
              </a:rPr>
              <a:t>Transcription - RNA pol makes mRNA </a:t>
            </a:r>
          </a:p>
          <a:p>
            <a:pPr lvl="2"/>
            <a:r>
              <a:rPr lang="en-US" dirty="0">
                <a:sym typeface="Wingdings"/>
                <a:hlinkClick r:id="rId3"/>
              </a:rPr>
              <a:t>https://www.youtube.com/watch?v=SMtWvDbfHLo</a:t>
            </a:r>
            <a:r>
              <a:rPr lang="en-US" dirty="0">
                <a:sym typeface="Wingdings"/>
              </a:rPr>
              <a:t> (advanced)</a:t>
            </a:r>
          </a:p>
          <a:p>
            <a:pPr lvl="2"/>
            <a:r>
              <a:rPr lang="en-US" dirty="0">
                <a:sym typeface="Wingdings"/>
                <a:hlinkClick r:id="rId4"/>
              </a:rPr>
              <a:t>https://www.youtube.com/watch?v=5MfSYnItYvg</a:t>
            </a:r>
            <a:r>
              <a:rPr lang="en-US" dirty="0">
                <a:sym typeface="Wingdings"/>
              </a:rPr>
              <a:t> (basic)</a:t>
            </a:r>
          </a:p>
          <a:p>
            <a:r>
              <a:rPr lang="en-US" dirty="0">
                <a:sym typeface="Wingdings"/>
              </a:rPr>
              <a:t>Translation – Ribosome and </a:t>
            </a:r>
            <a:r>
              <a:rPr lang="en-US" dirty="0" err="1">
                <a:sym typeface="Wingdings"/>
              </a:rPr>
              <a:t>tRNA</a:t>
            </a:r>
            <a:r>
              <a:rPr lang="en-US" dirty="0">
                <a:sym typeface="Wingdings"/>
              </a:rPr>
              <a:t> make protein</a:t>
            </a:r>
          </a:p>
          <a:p>
            <a:pPr lvl="2"/>
            <a:r>
              <a:rPr lang="en-US" dirty="0">
                <a:hlinkClick r:id="rId5"/>
              </a:rPr>
              <a:t>https://www.youtube.com/watch?v=TfYf_rPWUdY</a:t>
            </a:r>
            <a:r>
              <a:rPr lang="en-US" dirty="0"/>
              <a:t> (advanced</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Developed as part of the RCSB Collaborative Curriculum Development Program 2016 </a:t>
            </a:r>
            <a:endParaRPr lang="en-US" dirty="0" smtClean="0"/>
          </a:p>
        </p:txBody>
      </p:sp>
    </p:spTree>
    <p:extLst>
      <p:ext uri="{BB962C8B-B14F-4D97-AF65-F5344CB8AC3E}">
        <p14:creationId xmlns:p14="http://schemas.microsoft.com/office/powerpoint/2010/main" val="583542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Transcription</a:t>
            </a:r>
          </a:p>
        </p:txBody>
      </p:sp>
      <p:sp>
        <p:nvSpPr>
          <p:cNvPr id="3" name="Content Placeholder 2"/>
          <p:cNvSpPr>
            <a:spLocks noGrp="1"/>
          </p:cNvSpPr>
          <p:nvPr>
            <p:ph sz="half" idx="1"/>
          </p:nvPr>
        </p:nvSpPr>
        <p:spPr/>
        <p:txBody>
          <a:bodyPr/>
          <a:lstStyle/>
          <a:p>
            <a:r>
              <a:rPr lang="en-US" dirty="0"/>
              <a:t>DNA </a:t>
            </a:r>
            <a:r>
              <a:rPr lang="en-US" dirty="0">
                <a:sym typeface="Wingdings"/>
              </a:rPr>
              <a:t> </a:t>
            </a:r>
            <a:r>
              <a:rPr lang="en-US" dirty="0" smtClean="0">
                <a:sym typeface="Wingdings"/>
              </a:rPr>
              <a:t>RNA</a:t>
            </a:r>
            <a:r>
              <a:rPr lang="en-US" dirty="0" smtClean="0"/>
              <a:t> </a:t>
            </a:r>
          </a:p>
          <a:p>
            <a:r>
              <a:rPr lang="en-US" dirty="0" smtClean="0"/>
              <a:t>RNA Polymerase</a:t>
            </a:r>
          </a:p>
          <a:p>
            <a:pPr lvl="1"/>
            <a:r>
              <a:rPr lang="en-US" dirty="0" smtClean="0"/>
              <a:t>Eukaryotic polymerase complex machinery </a:t>
            </a:r>
          </a:p>
          <a:p>
            <a:pPr lvl="1"/>
            <a:r>
              <a:rPr lang="en-US" dirty="0" smtClean="0">
                <a:sym typeface="Wingdings"/>
              </a:rPr>
              <a:t>Eukaryotic transcript may be processed</a:t>
            </a:r>
          </a:p>
          <a:p>
            <a:r>
              <a:rPr lang="en-US" dirty="0" smtClean="0">
                <a:sym typeface="Wingdings"/>
              </a:rPr>
              <a:t>Types of RNA:</a:t>
            </a:r>
          </a:p>
          <a:p>
            <a:endParaRPr lang="en-US" dirty="0" smtClean="0">
              <a:sym typeface="Wingdings"/>
            </a:endParaRPr>
          </a:p>
          <a:p>
            <a:endParaRPr lang="en-US" dirty="0" smtClean="0">
              <a:sym typeface="Wingdings"/>
            </a:endParaRPr>
          </a:p>
          <a:p>
            <a:pPr marL="0" indent="0">
              <a:buNone/>
            </a:pPr>
            <a:endParaRPr lang="en-US" dirty="0"/>
          </a:p>
        </p:txBody>
      </p:sp>
      <p:pic>
        <p:nvPicPr>
          <p:cNvPr id="6" name="Content Placeholder 5"/>
          <p:cNvPicPr>
            <a:picLocks noGrp="1" noChangeAspect="1"/>
          </p:cNvPicPr>
          <p:nvPr>
            <p:ph sz="half" idx="2"/>
          </p:nvPr>
        </p:nvPicPr>
        <p:blipFill>
          <a:blip r:embed="rId3"/>
          <a:srcRect l="-15642" r="-15642"/>
          <a:stretch>
            <a:fillRect/>
          </a:stretch>
        </p:blipFill>
        <p:spPr/>
      </p:pic>
      <p:sp>
        <p:nvSpPr>
          <p:cNvPr id="4" name="Footer Placeholder 3"/>
          <p:cNvSpPr>
            <a:spLocks noGrp="1"/>
          </p:cNvSpPr>
          <p:nvPr>
            <p:ph type="ftr" sz="quarter" idx="11"/>
          </p:nvPr>
        </p:nvSpPr>
        <p:spPr/>
        <p:txBody>
          <a:bodyPr/>
          <a:lstStyle/>
          <a:p>
            <a:r>
              <a:rPr lang="en-US" smtClean="0"/>
              <a:t>Developed as part of the RCSB Collaborative Curriculum Development Program 2016 </a:t>
            </a:r>
            <a:endParaRPr lang="en-US" dirty="0" smtClean="0"/>
          </a:p>
        </p:txBody>
      </p:sp>
      <p:graphicFrame>
        <p:nvGraphicFramePr>
          <p:cNvPr id="9" name="Table 8"/>
          <p:cNvGraphicFramePr>
            <a:graphicFrameLocks noGrp="1"/>
          </p:cNvGraphicFramePr>
          <p:nvPr>
            <p:extLst>
              <p:ext uri="{D42A27DB-BD31-4B8C-83A1-F6EECF244321}">
                <p14:modId xmlns:p14="http://schemas.microsoft.com/office/powerpoint/2010/main" val="72209825"/>
              </p:ext>
            </p:extLst>
          </p:nvPr>
        </p:nvGraphicFramePr>
        <p:xfrm>
          <a:off x="355600" y="4800600"/>
          <a:ext cx="4673600" cy="1569719"/>
        </p:xfrm>
        <a:graphic>
          <a:graphicData uri="http://schemas.openxmlformats.org/drawingml/2006/table">
            <a:tbl>
              <a:tblPr bandRow="1">
                <a:tableStyleId>{912C8C85-51F0-491E-9774-3900AFEF0FD7}</a:tableStyleId>
              </a:tblPr>
              <a:tblGrid>
                <a:gridCol w="884195"/>
                <a:gridCol w="3789405"/>
              </a:tblGrid>
              <a:tr h="370840">
                <a:tc>
                  <a:txBody>
                    <a:bodyPr/>
                    <a:lstStyle/>
                    <a:p>
                      <a:pPr algn="l" fontAlgn="t"/>
                      <a:r>
                        <a:rPr lang="en-US" sz="1200" dirty="0">
                          <a:effectLst/>
                        </a:rPr>
                        <a:t>mRNAs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t"/>
                      <a:r>
                        <a:rPr lang="en-US" sz="1200" dirty="0">
                          <a:effectLst/>
                        </a:rPr>
                        <a:t>messenger RNAs, </a:t>
                      </a:r>
                      <a:r>
                        <a:rPr lang="en-US" sz="1200" dirty="0" smtClean="0">
                          <a:effectLst/>
                        </a:rPr>
                        <a:t>code </a:t>
                      </a:r>
                      <a:r>
                        <a:rPr lang="en-US" sz="1200" dirty="0">
                          <a:effectLst/>
                        </a:rPr>
                        <a:t>for proteins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l" fontAlgn="t"/>
                      <a:r>
                        <a:rPr lang="en-US" sz="1200" dirty="0" err="1">
                          <a:effectLst/>
                        </a:rPr>
                        <a:t>rRNAs</a:t>
                      </a:r>
                      <a:endParaRPr lang="en-US" sz="120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t"/>
                      <a:r>
                        <a:rPr lang="en-US" sz="1200" dirty="0">
                          <a:effectLst/>
                        </a:rPr>
                        <a:t>ribosomal RNAs, </a:t>
                      </a:r>
                      <a:r>
                        <a:rPr lang="en-US" sz="1200" dirty="0" smtClean="0">
                          <a:effectLst/>
                        </a:rPr>
                        <a:t>form</a:t>
                      </a:r>
                      <a:r>
                        <a:rPr lang="en-US" sz="1200" baseline="0" dirty="0" smtClean="0">
                          <a:effectLst/>
                        </a:rPr>
                        <a:t> basic</a:t>
                      </a:r>
                      <a:r>
                        <a:rPr lang="en-US" sz="1200" dirty="0" smtClean="0">
                          <a:effectLst/>
                        </a:rPr>
                        <a:t> structure </a:t>
                      </a:r>
                      <a:r>
                        <a:rPr lang="en-US" sz="1200" dirty="0">
                          <a:effectLst/>
                        </a:rPr>
                        <a:t>of </a:t>
                      </a:r>
                      <a:r>
                        <a:rPr lang="en-US" sz="1200" dirty="0" smtClean="0">
                          <a:effectLst/>
                        </a:rPr>
                        <a:t>ribosome</a:t>
                      </a:r>
                      <a:r>
                        <a:rPr lang="en-US" sz="1200" baseline="0" dirty="0" smtClean="0">
                          <a:effectLst/>
                        </a:rPr>
                        <a:t>; catalyze protein </a:t>
                      </a:r>
                      <a:r>
                        <a:rPr lang="en-US" sz="1200" dirty="0" smtClean="0">
                          <a:effectLst/>
                        </a:rPr>
                        <a:t>synthesis</a:t>
                      </a:r>
                      <a:endParaRPr lang="en-US" sz="120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l" fontAlgn="t"/>
                      <a:r>
                        <a:rPr lang="en-US" sz="1200" dirty="0" err="1">
                          <a:effectLst/>
                        </a:rPr>
                        <a:t>tRNAs</a:t>
                      </a:r>
                      <a:endParaRPr lang="en-US" sz="120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t"/>
                      <a:r>
                        <a:rPr lang="en-US" sz="1200" dirty="0">
                          <a:effectLst/>
                        </a:rPr>
                        <a:t>transfer RNAs</a:t>
                      </a:r>
                      <a:r>
                        <a:rPr lang="en-US" sz="1200" dirty="0" smtClean="0">
                          <a:effectLst/>
                        </a:rPr>
                        <a:t>, adaptors between mRNA and </a:t>
                      </a:r>
                      <a:r>
                        <a:rPr lang="en-US" sz="1200" dirty="0">
                          <a:effectLst/>
                        </a:rPr>
                        <a:t>amino acids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l" fontAlgn="t"/>
                      <a:r>
                        <a:rPr lang="en-US" sz="1200" dirty="0" err="1">
                          <a:effectLst/>
                        </a:rPr>
                        <a:t>snRNAs</a:t>
                      </a:r>
                      <a:endParaRPr lang="en-US" sz="120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t"/>
                      <a:r>
                        <a:rPr lang="en-US" sz="1200" dirty="0">
                          <a:effectLst/>
                        </a:rPr>
                        <a:t>small nuclear RNAs, </a:t>
                      </a:r>
                      <a:r>
                        <a:rPr lang="en-US" sz="1200" dirty="0" smtClean="0">
                          <a:effectLst/>
                        </a:rPr>
                        <a:t>function </a:t>
                      </a:r>
                      <a:r>
                        <a:rPr lang="en-US" sz="1200" dirty="0">
                          <a:effectLst/>
                        </a:rPr>
                        <a:t>in </a:t>
                      </a:r>
                      <a:r>
                        <a:rPr lang="en-US" sz="1200" dirty="0" smtClean="0">
                          <a:effectLst/>
                        </a:rPr>
                        <a:t>nuclear </a:t>
                      </a:r>
                      <a:r>
                        <a:rPr lang="en-US" sz="1200" dirty="0">
                          <a:effectLst/>
                        </a:rPr>
                        <a:t>processes,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0" name="TextBox 9"/>
          <p:cNvSpPr txBox="1"/>
          <p:nvPr/>
        </p:nvSpPr>
        <p:spPr>
          <a:xfrm>
            <a:off x="7086951" y="1720334"/>
            <a:ext cx="609249" cy="369332"/>
          </a:xfrm>
          <a:prstGeom prst="rect">
            <a:avLst/>
          </a:prstGeom>
          <a:noFill/>
        </p:spPr>
        <p:txBody>
          <a:bodyPr wrap="none" rtlCol="0">
            <a:spAutoFit/>
          </a:bodyPr>
          <a:lstStyle/>
          <a:p>
            <a:r>
              <a:rPr lang="en-US" dirty="0" smtClean="0"/>
              <a:t>DNA</a:t>
            </a:r>
            <a:endParaRPr lang="en-US" dirty="0"/>
          </a:p>
        </p:txBody>
      </p:sp>
      <p:sp>
        <p:nvSpPr>
          <p:cNvPr id="11" name="TextBox 10"/>
          <p:cNvSpPr txBox="1"/>
          <p:nvPr/>
        </p:nvSpPr>
        <p:spPr>
          <a:xfrm>
            <a:off x="5638800" y="5208191"/>
            <a:ext cx="592568" cy="369332"/>
          </a:xfrm>
          <a:prstGeom prst="rect">
            <a:avLst/>
          </a:prstGeom>
          <a:noFill/>
        </p:spPr>
        <p:txBody>
          <a:bodyPr wrap="none" rtlCol="0">
            <a:spAutoFit/>
          </a:bodyPr>
          <a:lstStyle/>
          <a:p>
            <a:r>
              <a:rPr lang="en-US" dirty="0"/>
              <a:t>R</a:t>
            </a:r>
            <a:r>
              <a:rPr lang="en-US" dirty="0" smtClean="0"/>
              <a:t>NA</a:t>
            </a:r>
            <a:endParaRPr lang="en-US" dirty="0"/>
          </a:p>
        </p:txBody>
      </p:sp>
      <p:sp>
        <p:nvSpPr>
          <p:cNvPr id="12" name="TextBox 11"/>
          <p:cNvSpPr txBox="1"/>
          <p:nvPr/>
        </p:nvSpPr>
        <p:spPr>
          <a:xfrm>
            <a:off x="7543975" y="3962400"/>
            <a:ext cx="1371425" cy="646331"/>
          </a:xfrm>
          <a:prstGeom prst="rect">
            <a:avLst/>
          </a:prstGeom>
          <a:noFill/>
        </p:spPr>
        <p:txBody>
          <a:bodyPr wrap="square" rtlCol="0">
            <a:spAutoFit/>
          </a:bodyPr>
          <a:lstStyle/>
          <a:p>
            <a:r>
              <a:rPr lang="en-US" dirty="0" smtClean="0"/>
              <a:t>RNA polymerase</a:t>
            </a:r>
            <a:endParaRPr lang="en-US" dirty="0"/>
          </a:p>
        </p:txBody>
      </p:sp>
      <p:sp>
        <p:nvSpPr>
          <p:cNvPr id="5" name="TextBox 4"/>
          <p:cNvSpPr txBox="1"/>
          <p:nvPr/>
        </p:nvSpPr>
        <p:spPr>
          <a:xfrm>
            <a:off x="5947606" y="6144650"/>
            <a:ext cx="2278689" cy="276999"/>
          </a:xfrm>
          <a:prstGeom prst="rect">
            <a:avLst/>
          </a:prstGeom>
          <a:noFill/>
        </p:spPr>
        <p:txBody>
          <a:bodyPr wrap="none" rtlCol="0">
            <a:spAutoFit/>
          </a:bodyPr>
          <a:lstStyle/>
          <a:p>
            <a:r>
              <a:rPr lang="en-US" sz="1200" dirty="0"/>
              <a:t>http://pdb101.rcsb.org/</a:t>
            </a:r>
            <a:r>
              <a:rPr lang="en-US" sz="1200" dirty="0" err="1"/>
              <a:t>motm</a:t>
            </a:r>
            <a:r>
              <a:rPr lang="en-US" sz="1200" dirty="0"/>
              <a:t>/40</a:t>
            </a:r>
          </a:p>
        </p:txBody>
      </p:sp>
    </p:spTree>
    <p:extLst>
      <p:ext uri="{BB962C8B-B14F-4D97-AF65-F5344CB8AC3E}">
        <p14:creationId xmlns:p14="http://schemas.microsoft.com/office/powerpoint/2010/main" val="2735503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a:t>
            </a:r>
            <a:endParaRPr lang="en-US" dirty="0"/>
          </a:p>
        </p:txBody>
      </p:sp>
      <p:sp>
        <p:nvSpPr>
          <p:cNvPr id="3" name="Content Placeholder 2"/>
          <p:cNvSpPr>
            <a:spLocks noGrp="1"/>
          </p:cNvSpPr>
          <p:nvPr>
            <p:ph sz="half" idx="1"/>
          </p:nvPr>
        </p:nvSpPr>
        <p:spPr/>
        <p:txBody>
          <a:bodyPr/>
          <a:lstStyle/>
          <a:p>
            <a:r>
              <a:rPr lang="en-US" dirty="0"/>
              <a:t>RNA </a:t>
            </a:r>
            <a:r>
              <a:rPr lang="en-US" dirty="0">
                <a:sym typeface="Wingdings"/>
              </a:rPr>
              <a:t> </a:t>
            </a:r>
            <a:r>
              <a:rPr lang="en-US" dirty="0" smtClean="0">
                <a:sym typeface="Wingdings"/>
              </a:rPr>
              <a:t>Protein</a:t>
            </a:r>
          </a:p>
          <a:p>
            <a:r>
              <a:rPr lang="en-US" dirty="0" smtClean="0">
                <a:sym typeface="Wingdings"/>
              </a:rPr>
              <a:t>At the interface of Ribosomal subunits</a:t>
            </a:r>
          </a:p>
          <a:p>
            <a:r>
              <a:rPr lang="en-US" dirty="0" smtClean="0">
                <a:sym typeface="Wingdings"/>
              </a:rPr>
              <a:t>Assisted by various Ribosomal factors</a:t>
            </a:r>
          </a:p>
          <a:p>
            <a:r>
              <a:rPr lang="en-US" dirty="0" err="1" smtClean="0">
                <a:sym typeface="Wingdings"/>
              </a:rPr>
              <a:t>tRNAs</a:t>
            </a:r>
            <a:r>
              <a:rPr lang="en-US" dirty="0" smtClean="0">
                <a:sym typeface="Wingdings"/>
              </a:rPr>
              <a:t> recognize triplet codon  add appropriate amino acid to growing peptide</a:t>
            </a:r>
          </a:p>
          <a:p>
            <a:endParaRPr lang="en-US" dirty="0"/>
          </a:p>
        </p:txBody>
      </p:sp>
      <p:pic>
        <p:nvPicPr>
          <p:cNvPr id="8" name="Content Placeholder 7"/>
          <p:cNvPicPr>
            <a:picLocks noGrp="1" noChangeAspect="1"/>
          </p:cNvPicPr>
          <p:nvPr>
            <p:ph sz="half" idx="2"/>
          </p:nvPr>
        </p:nvPicPr>
        <p:blipFill>
          <a:blip r:embed="rId3"/>
          <a:srcRect t="-20792" b="-20792"/>
          <a:stretch>
            <a:fillRect/>
          </a:stretch>
        </p:blipFill>
        <p:spPr/>
      </p:pic>
      <p:sp>
        <p:nvSpPr>
          <p:cNvPr id="4" name="Footer Placeholder 3"/>
          <p:cNvSpPr>
            <a:spLocks noGrp="1"/>
          </p:cNvSpPr>
          <p:nvPr>
            <p:ph type="ftr" sz="quarter" idx="11"/>
          </p:nvPr>
        </p:nvSpPr>
        <p:spPr/>
        <p:txBody>
          <a:bodyPr/>
          <a:lstStyle/>
          <a:p>
            <a:r>
              <a:rPr lang="en-US" smtClean="0"/>
              <a:t>Developed as part of the RCSB Collaborative Curriculum Development Program 2016 </a:t>
            </a:r>
            <a:endParaRPr lang="en-US" dirty="0" smtClean="0"/>
          </a:p>
        </p:txBody>
      </p:sp>
      <p:sp>
        <p:nvSpPr>
          <p:cNvPr id="7" name="TextBox 6"/>
          <p:cNvSpPr txBox="1"/>
          <p:nvPr/>
        </p:nvSpPr>
        <p:spPr>
          <a:xfrm>
            <a:off x="5257800" y="1600200"/>
            <a:ext cx="2659702" cy="646331"/>
          </a:xfrm>
          <a:prstGeom prst="rect">
            <a:avLst/>
          </a:prstGeom>
          <a:noFill/>
        </p:spPr>
        <p:txBody>
          <a:bodyPr wrap="none" rtlCol="0">
            <a:spAutoFit/>
          </a:bodyPr>
          <a:lstStyle/>
          <a:p>
            <a:pPr algn="ctr"/>
            <a:r>
              <a:rPr lang="en-US" dirty="0" smtClean="0"/>
              <a:t>Ribosome </a:t>
            </a:r>
          </a:p>
          <a:p>
            <a:pPr algn="ctr"/>
            <a:r>
              <a:rPr lang="en-US" dirty="0" smtClean="0"/>
              <a:t>made of </a:t>
            </a:r>
            <a:r>
              <a:rPr lang="en-US" dirty="0" smtClean="0">
                <a:solidFill>
                  <a:schemeClr val="accent6">
                    <a:lumMod val="75000"/>
                  </a:schemeClr>
                </a:solidFill>
              </a:rPr>
              <a:t>RNA</a:t>
            </a:r>
            <a:r>
              <a:rPr lang="en-US" dirty="0" smtClean="0"/>
              <a:t> and </a:t>
            </a:r>
            <a:r>
              <a:rPr lang="en-US" dirty="0" smtClean="0">
                <a:solidFill>
                  <a:schemeClr val="accent4">
                    <a:lumMod val="60000"/>
                    <a:lumOff val="40000"/>
                  </a:schemeClr>
                </a:solidFill>
              </a:rPr>
              <a:t>Proteins</a:t>
            </a:r>
            <a:endParaRPr lang="en-US" dirty="0">
              <a:solidFill>
                <a:schemeClr val="accent4">
                  <a:lumMod val="60000"/>
                  <a:lumOff val="40000"/>
                </a:schemeClr>
              </a:solidFill>
            </a:endParaRPr>
          </a:p>
        </p:txBody>
      </p:sp>
      <p:sp>
        <p:nvSpPr>
          <p:cNvPr id="9" name="TextBox 8"/>
          <p:cNvSpPr txBox="1"/>
          <p:nvPr/>
        </p:nvSpPr>
        <p:spPr>
          <a:xfrm>
            <a:off x="5791200" y="5562600"/>
            <a:ext cx="2278689" cy="276999"/>
          </a:xfrm>
          <a:prstGeom prst="rect">
            <a:avLst/>
          </a:prstGeom>
          <a:noFill/>
        </p:spPr>
        <p:txBody>
          <a:bodyPr wrap="none" rtlCol="0">
            <a:spAutoFit/>
          </a:bodyPr>
          <a:lstStyle/>
          <a:p>
            <a:r>
              <a:rPr lang="en-US" sz="1200" dirty="0"/>
              <a:t>http://pdb101.rcsb.org/</a:t>
            </a:r>
            <a:r>
              <a:rPr lang="en-US" sz="1200" dirty="0" err="1"/>
              <a:t>motm</a:t>
            </a:r>
            <a:r>
              <a:rPr lang="en-US" sz="1200" dirty="0"/>
              <a:t>/10</a:t>
            </a:r>
          </a:p>
        </p:txBody>
      </p:sp>
    </p:spTree>
    <p:extLst>
      <p:ext uri="{BB962C8B-B14F-4D97-AF65-F5344CB8AC3E}">
        <p14:creationId xmlns:p14="http://schemas.microsoft.com/office/powerpoint/2010/main" val="23479054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Translation on Ribosome</a:t>
            </a:r>
            <a:endParaRPr lang="en-US" dirty="0"/>
          </a:p>
        </p:txBody>
      </p:sp>
      <p:sp>
        <p:nvSpPr>
          <p:cNvPr id="4" name="Footer Placeholder 3"/>
          <p:cNvSpPr>
            <a:spLocks noGrp="1"/>
          </p:cNvSpPr>
          <p:nvPr>
            <p:ph type="ftr" sz="quarter" idx="11"/>
          </p:nvPr>
        </p:nvSpPr>
        <p:spPr/>
        <p:txBody>
          <a:bodyPr/>
          <a:lstStyle/>
          <a:p>
            <a:r>
              <a:rPr lang="en-US" smtClean="0"/>
              <a:t>Developed as part of the RCSB Collaborative Curriculum Development Program 2016 </a:t>
            </a:r>
            <a:endParaRPr lang="en-US" dirty="0" smtClean="0"/>
          </a:p>
        </p:txBody>
      </p:sp>
      <p:pic>
        <p:nvPicPr>
          <p:cNvPr id="6" name="Picture 5"/>
          <p:cNvPicPr>
            <a:picLocks noChangeAspect="1"/>
          </p:cNvPicPr>
          <p:nvPr/>
        </p:nvPicPr>
        <p:blipFill>
          <a:blip r:embed="rId3"/>
          <a:stretch>
            <a:fillRect/>
          </a:stretch>
        </p:blipFill>
        <p:spPr>
          <a:xfrm>
            <a:off x="368300" y="838200"/>
            <a:ext cx="2185416" cy="1828800"/>
          </a:xfrm>
          <a:prstGeom prst="rect">
            <a:avLst/>
          </a:prstGeom>
          <a:ln>
            <a:solidFill>
              <a:srgbClr val="000000"/>
            </a:solidFill>
          </a:ln>
        </p:spPr>
      </p:pic>
      <p:pic>
        <p:nvPicPr>
          <p:cNvPr id="8" name="Picture 7"/>
          <p:cNvPicPr>
            <a:picLocks noChangeAspect="1"/>
          </p:cNvPicPr>
          <p:nvPr/>
        </p:nvPicPr>
        <p:blipFill>
          <a:blip r:embed="rId4"/>
          <a:stretch>
            <a:fillRect/>
          </a:stretch>
        </p:blipFill>
        <p:spPr>
          <a:xfrm>
            <a:off x="6817376" y="4340423"/>
            <a:ext cx="1988820" cy="1828800"/>
          </a:xfrm>
          <a:prstGeom prst="rect">
            <a:avLst/>
          </a:prstGeom>
          <a:ln>
            <a:solidFill>
              <a:srgbClr val="000000"/>
            </a:solidFill>
          </a:ln>
        </p:spPr>
      </p:pic>
      <p:pic>
        <p:nvPicPr>
          <p:cNvPr id="10" name="Picture 9"/>
          <p:cNvPicPr>
            <a:picLocks noChangeAspect="1"/>
          </p:cNvPicPr>
          <p:nvPr/>
        </p:nvPicPr>
        <p:blipFill rotWithShape="1">
          <a:blip r:embed="rId5"/>
          <a:srcRect r="66424"/>
          <a:stretch/>
        </p:blipFill>
        <p:spPr>
          <a:xfrm>
            <a:off x="3392371" y="848136"/>
            <a:ext cx="1851318" cy="1828800"/>
          </a:xfrm>
          <a:prstGeom prst="rect">
            <a:avLst/>
          </a:prstGeom>
          <a:ln w="38100" cmpd="dbl">
            <a:solidFill>
              <a:srgbClr val="000000"/>
            </a:solidFill>
          </a:ln>
        </p:spPr>
      </p:pic>
      <p:grpSp>
        <p:nvGrpSpPr>
          <p:cNvPr id="14" name="Group 13"/>
          <p:cNvGrpSpPr>
            <a:grpSpLocks noChangeAspect="1"/>
          </p:cNvGrpSpPr>
          <p:nvPr/>
        </p:nvGrpSpPr>
        <p:grpSpPr>
          <a:xfrm>
            <a:off x="5486400" y="2209800"/>
            <a:ext cx="2123278" cy="1828800"/>
            <a:chOff x="359161" y="3727018"/>
            <a:chExt cx="2654098" cy="2286000"/>
          </a:xfrm>
        </p:grpSpPr>
        <p:pic>
          <p:nvPicPr>
            <p:cNvPr id="7" name="Picture 6"/>
            <p:cNvPicPr>
              <a:picLocks noChangeAspect="1"/>
            </p:cNvPicPr>
            <p:nvPr/>
          </p:nvPicPr>
          <p:blipFill rotWithShape="1">
            <a:blip r:embed="rId5"/>
            <a:srcRect l="34138" r="27354"/>
            <a:stretch/>
          </p:blipFill>
          <p:spPr>
            <a:xfrm>
              <a:off x="359161" y="3727018"/>
              <a:ext cx="2654098" cy="2286000"/>
            </a:xfrm>
            <a:prstGeom prst="rect">
              <a:avLst/>
            </a:prstGeom>
            <a:ln w="38100" cmpd="dbl">
              <a:solidFill>
                <a:srgbClr val="000000"/>
              </a:solidFill>
            </a:ln>
          </p:spPr>
        </p:pic>
        <p:sp>
          <p:nvSpPr>
            <p:cNvPr id="12" name="Rectangle 11"/>
            <p:cNvSpPr/>
            <p:nvPr/>
          </p:nvSpPr>
          <p:spPr>
            <a:xfrm>
              <a:off x="2743200" y="4572000"/>
              <a:ext cx="270059"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nvGrpSpPr>
        <p:grpSpPr>
          <a:xfrm>
            <a:off x="3429000" y="3581400"/>
            <a:ext cx="1763418" cy="1828800"/>
            <a:chOff x="3657600" y="3756216"/>
            <a:chExt cx="2204273" cy="2286000"/>
          </a:xfrm>
        </p:grpSpPr>
        <p:pic>
          <p:nvPicPr>
            <p:cNvPr id="11" name="Picture 10"/>
            <p:cNvPicPr>
              <a:picLocks noChangeAspect="1"/>
            </p:cNvPicPr>
            <p:nvPr/>
          </p:nvPicPr>
          <p:blipFill rotWithShape="1">
            <a:blip r:embed="rId5"/>
            <a:srcRect l="68018"/>
            <a:stretch/>
          </p:blipFill>
          <p:spPr>
            <a:xfrm>
              <a:off x="3657600" y="3756216"/>
              <a:ext cx="2204273" cy="2286000"/>
            </a:xfrm>
            <a:prstGeom prst="rect">
              <a:avLst/>
            </a:prstGeom>
            <a:ln w="38100" cmpd="dbl">
              <a:solidFill>
                <a:srgbClr val="000000"/>
              </a:solidFill>
            </a:ln>
          </p:spPr>
        </p:pic>
        <p:sp>
          <p:nvSpPr>
            <p:cNvPr id="13" name="Rectangle 12"/>
            <p:cNvSpPr/>
            <p:nvPr/>
          </p:nvSpPr>
          <p:spPr>
            <a:xfrm>
              <a:off x="3657600" y="5486400"/>
              <a:ext cx="270059" cy="52661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368300" y="2667000"/>
            <a:ext cx="1735271" cy="307777"/>
          </a:xfrm>
          <a:prstGeom prst="rect">
            <a:avLst/>
          </a:prstGeom>
          <a:noFill/>
        </p:spPr>
        <p:txBody>
          <a:bodyPr wrap="none" rtlCol="0">
            <a:spAutoFit/>
          </a:bodyPr>
          <a:lstStyle/>
          <a:p>
            <a:r>
              <a:rPr lang="en-US" sz="1400" dirty="0" smtClean="0"/>
              <a:t>1. Initiate Translation</a:t>
            </a:r>
            <a:endParaRPr lang="en-US" sz="1400" dirty="0"/>
          </a:p>
        </p:txBody>
      </p:sp>
      <p:sp>
        <p:nvSpPr>
          <p:cNvPr id="19" name="TextBox 18"/>
          <p:cNvSpPr txBox="1"/>
          <p:nvPr/>
        </p:nvSpPr>
        <p:spPr>
          <a:xfrm>
            <a:off x="5253466" y="838200"/>
            <a:ext cx="1290105" cy="523220"/>
          </a:xfrm>
          <a:prstGeom prst="rect">
            <a:avLst/>
          </a:prstGeom>
          <a:noFill/>
        </p:spPr>
        <p:txBody>
          <a:bodyPr wrap="square" rtlCol="0">
            <a:spAutoFit/>
          </a:bodyPr>
          <a:lstStyle/>
          <a:p>
            <a:r>
              <a:rPr lang="en-US" sz="1400" dirty="0"/>
              <a:t>2</a:t>
            </a:r>
            <a:r>
              <a:rPr lang="en-US" sz="1400" dirty="0" smtClean="0"/>
              <a:t>. Delivery of </a:t>
            </a:r>
            <a:r>
              <a:rPr lang="en-US" sz="1400" dirty="0" err="1" smtClean="0"/>
              <a:t>tRNA-aa</a:t>
            </a:r>
            <a:endParaRPr lang="en-US" sz="1400" dirty="0"/>
          </a:p>
        </p:txBody>
      </p:sp>
      <p:sp>
        <p:nvSpPr>
          <p:cNvPr id="20" name="TextBox 19"/>
          <p:cNvSpPr txBox="1"/>
          <p:nvPr/>
        </p:nvSpPr>
        <p:spPr>
          <a:xfrm>
            <a:off x="7811786" y="2280606"/>
            <a:ext cx="1256014" cy="738664"/>
          </a:xfrm>
          <a:prstGeom prst="rect">
            <a:avLst/>
          </a:prstGeom>
          <a:noFill/>
        </p:spPr>
        <p:txBody>
          <a:bodyPr wrap="square" rtlCol="0">
            <a:spAutoFit/>
          </a:bodyPr>
          <a:lstStyle/>
          <a:p>
            <a:r>
              <a:rPr lang="en-US" sz="1400" dirty="0" smtClean="0"/>
              <a:t>3. Peptide bond formation</a:t>
            </a:r>
            <a:endParaRPr lang="en-US" sz="1400" dirty="0"/>
          </a:p>
        </p:txBody>
      </p:sp>
      <p:sp>
        <p:nvSpPr>
          <p:cNvPr id="21" name="TextBox 20"/>
          <p:cNvSpPr txBox="1"/>
          <p:nvPr/>
        </p:nvSpPr>
        <p:spPr>
          <a:xfrm>
            <a:off x="1981200" y="3589738"/>
            <a:ext cx="1406600" cy="523220"/>
          </a:xfrm>
          <a:prstGeom prst="rect">
            <a:avLst/>
          </a:prstGeom>
          <a:noFill/>
        </p:spPr>
        <p:txBody>
          <a:bodyPr wrap="square" rtlCol="0">
            <a:spAutoFit/>
          </a:bodyPr>
          <a:lstStyle/>
          <a:p>
            <a:pPr algn="r"/>
            <a:r>
              <a:rPr lang="en-US" sz="1400" dirty="0"/>
              <a:t>4</a:t>
            </a:r>
            <a:r>
              <a:rPr lang="en-US" sz="1400" dirty="0" smtClean="0"/>
              <a:t>. Push peptide bound </a:t>
            </a:r>
            <a:r>
              <a:rPr lang="en-US" sz="1400" dirty="0" err="1" smtClean="0"/>
              <a:t>tRNA</a:t>
            </a:r>
            <a:r>
              <a:rPr lang="en-US" sz="1400" dirty="0" smtClean="0"/>
              <a:t> </a:t>
            </a:r>
            <a:endParaRPr lang="en-US" sz="1400" dirty="0"/>
          </a:p>
        </p:txBody>
      </p:sp>
      <p:sp>
        <p:nvSpPr>
          <p:cNvPr id="22" name="TextBox 21"/>
          <p:cNvSpPr txBox="1"/>
          <p:nvPr/>
        </p:nvSpPr>
        <p:spPr>
          <a:xfrm>
            <a:off x="6543571" y="6169223"/>
            <a:ext cx="2600429" cy="307777"/>
          </a:xfrm>
          <a:prstGeom prst="rect">
            <a:avLst/>
          </a:prstGeom>
          <a:noFill/>
        </p:spPr>
        <p:txBody>
          <a:bodyPr wrap="none" rtlCol="0">
            <a:spAutoFit/>
          </a:bodyPr>
          <a:lstStyle/>
          <a:p>
            <a:r>
              <a:rPr lang="en-US" sz="1400" dirty="0" smtClean="0"/>
              <a:t>End. Terminate Protein Synthesis</a:t>
            </a:r>
            <a:endParaRPr lang="en-US" sz="1400" dirty="0"/>
          </a:p>
        </p:txBody>
      </p:sp>
      <p:cxnSp>
        <p:nvCxnSpPr>
          <p:cNvPr id="3" name="Curved Connector 2"/>
          <p:cNvCxnSpPr>
            <a:stCxn id="10" idx="3"/>
            <a:endCxn id="7" idx="0"/>
          </p:cNvCxnSpPr>
          <p:nvPr/>
        </p:nvCxnSpPr>
        <p:spPr>
          <a:xfrm>
            <a:off x="5243689" y="1762536"/>
            <a:ext cx="1304350" cy="447264"/>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6" idx="3"/>
            <a:endCxn id="10" idx="1"/>
          </p:cNvCxnSpPr>
          <p:nvPr/>
        </p:nvCxnSpPr>
        <p:spPr>
          <a:xfrm>
            <a:off x="2553716" y="1752600"/>
            <a:ext cx="838655" cy="9936"/>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Curved Connector 32"/>
          <p:cNvCxnSpPr>
            <a:stCxn id="7" idx="2"/>
            <a:endCxn id="11" idx="3"/>
          </p:cNvCxnSpPr>
          <p:nvPr/>
        </p:nvCxnSpPr>
        <p:spPr>
          <a:xfrm rot="5400000">
            <a:off x="5641629" y="3589390"/>
            <a:ext cx="457200" cy="135562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Curved Connector 34"/>
          <p:cNvCxnSpPr>
            <a:stCxn id="11" idx="0"/>
            <a:endCxn id="10" idx="2"/>
          </p:cNvCxnSpPr>
          <p:nvPr/>
        </p:nvCxnSpPr>
        <p:spPr>
          <a:xfrm rot="5400000" flipH="1" flipV="1">
            <a:off x="3862137" y="3125508"/>
            <a:ext cx="904464" cy="732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11" idx="2"/>
            <a:endCxn id="8" idx="1"/>
          </p:cNvCxnSpPr>
          <p:nvPr/>
        </p:nvCxnSpPr>
        <p:spPr>
          <a:xfrm rot="5400000" flipH="1" flipV="1">
            <a:off x="5486353" y="4079178"/>
            <a:ext cx="155377" cy="2506667"/>
          </a:xfrm>
          <a:prstGeom prst="curvedConnector4">
            <a:avLst>
              <a:gd name="adj1" fmla="val -147126"/>
              <a:gd name="adj2" fmla="val 67587"/>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368300" y="6324600"/>
            <a:ext cx="2356685" cy="276999"/>
          </a:xfrm>
          <a:prstGeom prst="rect">
            <a:avLst/>
          </a:prstGeom>
          <a:noFill/>
        </p:spPr>
        <p:txBody>
          <a:bodyPr wrap="none" rtlCol="0">
            <a:spAutoFit/>
          </a:bodyPr>
          <a:lstStyle/>
          <a:p>
            <a:r>
              <a:rPr lang="en-US" sz="1200" dirty="0"/>
              <a:t>http://pdb101.rcsb.org/</a:t>
            </a:r>
            <a:r>
              <a:rPr lang="en-US" sz="1200" dirty="0" err="1"/>
              <a:t>motm</a:t>
            </a:r>
            <a:r>
              <a:rPr lang="en-US" sz="1200" dirty="0"/>
              <a:t>/121</a:t>
            </a:r>
          </a:p>
        </p:txBody>
      </p:sp>
    </p:spTree>
    <p:extLst>
      <p:ext uri="{BB962C8B-B14F-4D97-AF65-F5344CB8AC3E}">
        <p14:creationId xmlns:p14="http://schemas.microsoft.com/office/powerpoint/2010/main" val="35898902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smtClean="0">
                <a:solidFill>
                  <a:schemeClr val="bg1">
                    <a:lumMod val="50000"/>
                  </a:schemeClr>
                </a:solidFill>
              </a:rPr>
              <a:t>Central Dogma of Biology</a:t>
            </a:r>
            <a:endParaRPr lang="en-US" dirty="0">
              <a:solidFill>
                <a:schemeClr val="bg1">
                  <a:lumMod val="50000"/>
                </a:schemeClr>
              </a:solidFill>
            </a:endParaRPr>
          </a:p>
          <a:p>
            <a:r>
              <a:rPr lang="en-US" dirty="0"/>
              <a:t>Secretory Proteins: Synthesis and Sorting</a:t>
            </a:r>
          </a:p>
          <a:p>
            <a:endParaRPr lang="en-US" dirty="0"/>
          </a:p>
        </p:txBody>
      </p:sp>
      <p:sp>
        <p:nvSpPr>
          <p:cNvPr id="4" name="Footer Placeholder 3"/>
          <p:cNvSpPr>
            <a:spLocks noGrp="1"/>
          </p:cNvSpPr>
          <p:nvPr>
            <p:ph type="ftr" sz="quarter" idx="11"/>
          </p:nvPr>
        </p:nvSpPr>
        <p:spPr/>
        <p:txBody>
          <a:bodyPr/>
          <a:lstStyle/>
          <a:p>
            <a:r>
              <a:rPr lang="en-US" smtClean="0"/>
              <a:t>Developed as part of the RCSB Collaborative Curriculum Development Program 2016 </a:t>
            </a:r>
            <a:endParaRPr lang="en-US" dirty="0" smtClean="0"/>
          </a:p>
        </p:txBody>
      </p:sp>
    </p:spTree>
    <p:extLst>
      <p:ext uri="{BB962C8B-B14F-4D97-AF65-F5344CB8AC3E}">
        <p14:creationId xmlns:p14="http://schemas.microsoft.com/office/powerpoint/2010/main" val="38395464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Secretory Proteins</a:t>
            </a:r>
            <a:endParaRPr lang="en-US" dirty="0"/>
          </a:p>
        </p:txBody>
      </p:sp>
      <p:sp>
        <p:nvSpPr>
          <p:cNvPr id="3" name="Content Placeholder 2"/>
          <p:cNvSpPr>
            <a:spLocks noGrp="1"/>
          </p:cNvSpPr>
          <p:nvPr>
            <p:ph idx="1"/>
          </p:nvPr>
        </p:nvSpPr>
        <p:spPr/>
        <p:txBody>
          <a:bodyPr/>
          <a:lstStyle/>
          <a:p>
            <a:r>
              <a:rPr lang="en-US" dirty="0"/>
              <a:t>Proteins </a:t>
            </a:r>
            <a:r>
              <a:rPr lang="en-US" dirty="0">
                <a:sym typeface="Wingdings"/>
              </a:rPr>
              <a:t> </a:t>
            </a:r>
            <a:r>
              <a:rPr lang="en-US" dirty="0"/>
              <a:t>correct subcellular destination</a:t>
            </a:r>
          </a:p>
          <a:p>
            <a:r>
              <a:rPr lang="en-US" dirty="0"/>
              <a:t>Deliver new lipid/protein for cell expansion</a:t>
            </a:r>
          </a:p>
          <a:p>
            <a:r>
              <a:rPr lang="en-US" dirty="0"/>
              <a:t>Common ribosomal pool for cytosol and </a:t>
            </a:r>
            <a:r>
              <a:rPr lang="en-US" dirty="0" err="1"/>
              <a:t>rER</a:t>
            </a:r>
            <a:r>
              <a:rPr lang="en-US" dirty="0"/>
              <a:t> </a:t>
            </a:r>
          </a:p>
          <a:p>
            <a:endParaRPr lang="en-US" dirty="0"/>
          </a:p>
        </p:txBody>
      </p:sp>
      <p:sp>
        <p:nvSpPr>
          <p:cNvPr id="4" name="Footer Placeholder 3"/>
          <p:cNvSpPr>
            <a:spLocks noGrp="1"/>
          </p:cNvSpPr>
          <p:nvPr>
            <p:ph type="ftr" sz="quarter" idx="11"/>
          </p:nvPr>
        </p:nvSpPr>
        <p:spPr/>
        <p:txBody>
          <a:bodyPr/>
          <a:lstStyle/>
          <a:p>
            <a:r>
              <a:rPr lang="en-US" smtClean="0"/>
              <a:t>Developed as part of the RCSB Collaborative Curriculum Development Program 2016 </a:t>
            </a:r>
            <a:endParaRPr lang="en-US" dirty="0" smtClean="0"/>
          </a:p>
        </p:txBody>
      </p:sp>
      <p:pic>
        <p:nvPicPr>
          <p:cNvPr id="9" name="Picture 8"/>
          <p:cNvPicPr>
            <a:picLocks noChangeAspect="1"/>
          </p:cNvPicPr>
          <p:nvPr/>
        </p:nvPicPr>
        <p:blipFill>
          <a:blip r:embed="rId3"/>
          <a:stretch>
            <a:fillRect/>
          </a:stretch>
        </p:blipFill>
        <p:spPr>
          <a:xfrm>
            <a:off x="3372914" y="3269688"/>
            <a:ext cx="5481038" cy="3200400"/>
          </a:xfrm>
          <a:prstGeom prst="rect">
            <a:avLst/>
          </a:prstGeom>
        </p:spPr>
      </p:pic>
      <p:pic>
        <p:nvPicPr>
          <p:cNvPr id="10" name="Picture 9"/>
          <p:cNvPicPr>
            <a:picLocks noChangeAspect="1"/>
          </p:cNvPicPr>
          <p:nvPr/>
        </p:nvPicPr>
        <p:blipFill>
          <a:blip r:embed="rId4"/>
          <a:stretch>
            <a:fillRect/>
          </a:stretch>
        </p:blipFill>
        <p:spPr>
          <a:xfrm>
            <a:off x="221374" y="3671508"/>
            <a:ext cx="2773173" cy="2560320"/>
          </a:xfrm>
          <a:prstGeom prst="rect">
            <a:avLst/>
          </a:prstGeom>
        </p:spPr>
      </p:pic>
      <p:sp>
        <p:nvSpPr>
          <p:cNvPr id="11" name="TextBox 10"/>
          <p:cNvSpPr txBox="1"/>
          <p:nvPr/>
        </p:nvSpPr>
        <p:spPr>
          <a:xfrm>
            <a:off x="2586457" y="6248400"/>
            <a:ext cx="3223959" cy="276999"/>
          </a:xfrm>
          <a:prstGeom prst="rect">
            <a:avLst/>
          </a:prstGeom>
          <a:noFill/>
        </p:spPr>
        <p:txBody>
          <a:bodyPr wrap="none" rtlCol="0">
            <a:spAutoFit/>
          </a:bodyPr>
          <a:lstStyle/>
          <a:p>
            <a:r>
              <a:rPr lang="en-US" sz="1200" dirty="0" smtClean="0"/>
              <a:t>http://</a:t>
            </a:r>
            <a:r>
              <a:rPr lang="en-US" sz="1200" dirty="0" err="1" smtClean="0"/>
              <a:t>www.ncbi.nlm.nih.gov</a:t>
            </a:r>
            <a:r>
              <a:rPr lang="en-US" sz="1200" dirty="0" smtClean="0"/>
              <a:t>/books/NBK26841/</a:t>
            </a:r>
            <a:endParaRPr lang="en-US" sz="1200" dirty="0"/>
          </a:p>
        </p:txBody>
      </p:sp>
    </p:spTree>
    <p:extLst>
      <p:ext uri="{BB962C8B-B14F-4D97-AF65-F5344CB8AC3E}">
        <p14:creationId xmlns:p14="http://schemas.microsoft.com/office/powerpoint/2010/main" val="31783779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CSB-CCDP-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RCSB-CCDP-2015.potx</Template>
  <TotalTime>4718</TotalTime>
  <Words>1124</Words>
  <Application>Microsoft Macintosh PowerPoint</Application>
  <PresentationFormat>On-screen Show (4:3)</PresentationFormat>
  <Paragraphs>172</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RCSB-CCDP-2015</vt:lpstr>
      <vt:lpstr>Protein Synthesis and Sorting:  A Molecular View</vt:lpstr>
      <vt:lpstr>Learning Objectives</vt:lpstr>
      <vt:lpstr>Learning Objectives</vt:lpstr>
      <vt:lpstr>Central Dogma of Biology</vt:lpstr>
      <vt:lpstr>Transcription</vt:lpstr>
      <vt:lpstr>Translation</vt:lpstr>
      <vt:lpstr>Translation on Ribosome</vt:lpstr>
      <vt:lpstr>Learning Objectives</vt:lpstr>
      <vt:lpstr>Secretory Proteins</vt:lpstr>
      <vt:lpstr>Entering the rER</vt:lpstr>
      <vt:lpstr>Trans-membrane Proteins</vt:lpstr>
      <vt:lpstr>To Golgi and Beyond …</vt:lpstr>
      <vt:lpstr>Post-translational Processing</vt:lpstr>
      <vt:lpstr>Sorting Proteins</vt:lpstr>
      <vt:lpstr>Insulin: Biosynthesis and Storage</vt:lpstr>
      <vt:lpstr>Summary</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Synthesis</dc:title>
  <dc:subject/>
  <dc:creator>SD</dc:creator>
  <cp:keywords/>
  <dc:description/>
  <cp:lastModifiedBy>pdb</cp:lastModifiedBy>
  <cp:revision>99</cp:revision>
  <dcterms:created xsi:type="dcterms:W3CDTF">2013-08-23T15:52:27Z</dcterms:created>
  <dcterms:modified xsi:type="dcterms:W3CDTF">2016-10-04T16:58:48Z</dcterms:modified>
  <cp:category/>
</cp:coreProperties>
</file>