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91c199476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91c199476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91c199476c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91c199476c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are 3 main step of the life cycle shown in red, black and blue outlined boxes. 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1c199476c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1c199476c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dc3fd62e4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dc3fd62e4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the ORF1a and 1ab produce many proteins including several enzymes e.g., the PL proteinase, main protease (or 3CL proteinase), and RdRP (required for duplicating the viral RNA genome)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Structural Proteins S, E, M, N etc. are closer to the 3’ end of the genome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hyperlink" Target="https://viralzone.expasy.org/764?outline=all_by_specie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hyperlink" Target="https://viralzone.expasy.org/resources/Coronavirus_cycle.p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hyperlink" Target="https://viralzone.expasy.org/9076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SARS-CoV-2 Life Cycle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(Introductory)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3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Collaborative Curriculum Development Program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2020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56000" y="295875"/>
            <a:ext cx="876300" cy="228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" name="Google Shape;57;p13"/>
          <p:cNvCxnSpPr>
            <a:endCxn id="56" idx="1"/>
          </p:cNvCxnSpPr>
          <p:nvPr/>
        </p:nvCxnSpPr>
        <p:spPr>
          <a:xfrm>
            <a:off x="340800" y="403875"/>
            <a:ext cx="7615200" cy="6300"/>
          </a:xfrm>
          <a:prstGeom prst="straightConnector1">
            <a:avLst/>
          </a:prstGeom>
          <a:noFill/>
          <a:ln cap="flat" cmpd="sng" w="28575">
            <a:solidFill>
              <a:srgbClr val="6D9EEB"/>
            </a:solidFill>
            <a:prstDash val="dot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0" l="11559" r="0" t="0"/>
          <a:stretch/>
        </p:blipFill>
        <p:spPr>
          <a:xfrm>
            <a:off x="2709575" y="927775"/>
            <a:ext cx="5868100" cy="415962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202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SARS-CoV-2 look like? </a:t>
            </a:r>
            <a:endParaRPr/>
          </a:p>
        </p:txBody>
      </p:sp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352925" y="927775"/>
            <a:ext cx="1861500" cy="2201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CC0000"/>
                </a:solidFill>
              </a:rPr>
              <a:t>Severe acute Respiratory Syndrome -Coronavirus-2</a:t>
            </a:r>
            <a:endParaRPr b="1" sz="1600">
              <a:solidFill>
                <a:srgbClr val="CC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Large (~30Kb)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+RNA genome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200525" y="4678650"/>
            <a:ext cx="4005900" cy="3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https://viralzone.expasy.org/764?outline=all_by_species</a:t>
            </a:r>
            <a:r>
              <a:rPr lang="en" sz="1000"/>
              <a:t> 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7000" y="0"/>
            <a:ext cx="4630008" cy="5143500"/>
          </a:xfrm>
          <a:prstGeom prst="rect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1" name="Google Shape;71;p15"/>
          <p:cNvSpPr txBox="1"/>
          <p:nvPr/>
        </p:nvSpPr>
        <p:spPr>
          <a:xfrm>
            <a:off x="6887000" y="4504350"/>
            <a:ext cx="2139300" cy="6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https://viralzone.expasy.org/resources/Coronavirus_cycle.png</a:t>
            </a:r>
            <a:r>
              <a:rPr lang="en" sz="1000">
                <a:solidFill>
                  <a:srgbClr val="000000"/>
                </a:solidFill>
              </a:rPr>
              <a:t> </a:t>
            </a:r>
            <a:endParaRPr sz="1000"/>
          </a:p>
        </p:txBody>
      </p:sp>
      <p:sp>
        <p:nvSpPr>
          <p:cNvPr id="72" name="Google Shape;72;p15"/>
          <p:cNvSpPr txBox="1"/>
          <p:nvPr/>
        </p:nvSpPr>
        <p:spPr>
          <a:xfrm>
            <a:off x="614075" y="1429225"/>
            <a:ext cx="1623000" cy="8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1. Attachment and 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Entry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937775" y="3424100"/>
            <a:ext cx="1299300" cy="8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2. Replication and Synthesis</a:t>
            </a:r>
            <a:endParaRPr/>
          </a:p>
        </p:txBody>
      </p:sp>
      <p:sp>
        <p:nvSpPr>
          <p:cNvPr id="74" name="Google Shape;74;p15"/>
          <p:cNvSpPr txBox="1"/>
          <p:nvPr/>
        </p:nvSpPr>
        <p:spPr>
          <a:xfrm>
            <a:off x="6887000" y="1714925"/>
            <a:ext cx="1558800" cy="8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3. Viral Assembly and 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Release</a:t>
            </a:r>
            <a:endParaRPr/>
          </a:p>
        </p:txBody>
      </p:sp>
      <p:sp>
        <p:nvSpPr>
          <p:cNvPr id="75" name="Google Shape;75;p15"/>
          <p:cNvSpPr txBox="1"/>
          <p:nvPr/>
        </p:nvSpPr>
        <p:spPr>
          <a:xfrm>
            <a:off x="8185500" y="0"/>
            <a:ext cx="958500" cy="3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July 2020</a:t>
            </a:r>
            <a:endParaRPr/>
          </a:p>
        </p:txBody>
      </p:sp>
      <p:sp>
        <p:nvSpPr>
          <p:cNvPr id="76" name="Google Shape;76;p15"/>
          <p:cNvSpPr txBox="1"/>
          <p:nvPr/>
        </p:nvSpPr>
        <p:spPr>
          <a:xfrm>
            <a:off x="2237075" y="788975"/>
            <a:ext cx="1898400" cy="17100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5"/>
          <p:cNvSpPr txBox="1"/>
          <p:nvPr/>
        </p:nvSpPr>
        <p:spPr>
          <a:xfrm>
            <a:off x="2471975" y="3172200"/>
            <a:ext cx="4415100" cy="1467600"/>
          </a:xfrm>
          <a:prstGeom prst="rect">
            <a:avLst/>
          </a:prstGeom>
          <a:noFill/>
          <a:ln cap="flat" cmpd="sng" w="28575">
            <a:solidFill>
              <a:srgbClr val="0C343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4645400" y="1369625"/>
            <a:ext cx="2241600" cy="1546800"/>
          </a:xfrm>
          <a:prstGeom prst="rect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 txBox="1"/>
          <p:nvPr/>
        </p:nvSpPr>
        <p:spPr>
          <a:xfrm>
            <a:off x="217375" y="196525"/>
            <a:ext cx="1898400" cy="12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CC0000"/>
                </a:solidFill>
              </a:rPr>
              <a:t>Life Cycle of SARS-CoV-2</a:t>
            </a:r>
            <a:endParaRPr b="1" sz="1800">
              <a:solidFill>
                <a:srgbClr val="CC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CC0000"/>
                </a:solidFill>
              </a:rPr>
              <a:t>LYTIC</a:t>
            </a:r>
            <a:endParaRPr b="1" sz="18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</a:t>
            </a:r>
            <a:r>
              <a:rPr lang="en">
                <a:solidFill>
                  <a:srgbClr val="000000"/>
                </a:solidFill>
              </a:rPr>
              <a:t>ARS-CoV-2 </a:t>
            </a:r>
            <a:r>
              <a:rPr b="1" lang="en">
                <a:solidFill>
                  <a:srgbClr val="9900FF"/>
                </a:solidFill>
              </a:rPr>
              <a:t>Life Cycle</a:t>
            </a:r>
            <a:r>
              <a:rPr lang="en">
                <a:solidFill>
                  <a:srgbClr val="000000"/>
                </a:solidFill>
              </a:rPr>
              <a:t>:</a:t>
            </a:r>
            <a:r>
              <a:rPr b="1" lang="en">
                <a:solidFill>
                  <a:srgbClr val="000000"/>
                </a:solidFill>
              </a:rPr>
              <a:t> Overview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b="1" lang="en">
                <a:solidFill>
                  <a:srgbClr val="FF0000"/>
                </a:solidFill>
              </a:rPr>
              <a:t>Viral Attachment and Entry</a:t>
            </a:r>
            <a:endParaRPr b="1">
              <a:solidFill>
                <a:srgbClr val="FF0000"/>
              </a:solidFill>
            </a:endParaRPr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Virus spike protein interacts with cell surface protein to enter the host (Human) cell</a:t>
            </a:r>
            <a:endParaRPr sz="1300"/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The viral genomic RNA acts like an mRNA - it can directly make proteins. </a:t>
            </a:r>
            <a:endParaRPr sz="13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C343D"/>
              </a:buClr>
              <a:buSzPts val="1800"/>
              <a:buChar char="●"/>
            </a:pPr>
            <a:r>
              <a:rPr b="1" lang="en">
                <a:solidFill>
                  <a:srgbClr val="0C343D"/>
                </a:solidFill>
              </a:rPr>
              <a:t>Replication and Synthesis</a:t>
            </a:r>
            <a:endParaRPr b="1">
              <a:solidFill>
                <a:srgbClr val="0C343D"/>
              </a:solidFill>
            </a:endParaRPr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The genomic RNA produces proteins and new RNA necessary for viral reproduction, hijack the host cell machinery and prevent it from carrying out it own functions</a:t>
            </a:r>
            <a:endParaRPr sz="1300"/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Three important proteins produced by the virus are PL Proteinase, 3CL proteinase and RdRP. </a:t>
            </a:r>
            <a:endParaRPr sz="1300"/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Much of the RNA and protein synthesis happens in the double membrane vesicles budding off from the ER</a:t>
            </a:r>
            <a:endParaRPr sz="13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Char char="●"/>
            </a:pPr>
            <a:r>
              <a:rPr b="1" lang="en">
                <a:solidFill>
                  <a:srgbClr val="0000FF"/>
                </a:solidFill>
              </a:rPr>
              <a:t>Viral Assembly and Release</a:t>
            </a:r>
            <a:endParaRPr b="1">
              <a:solidFill>
                <a:srgbClr val="0000FF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The structural proteins (Spike, Envelope, Matrix, and Nucleocapsid) and newly formed RNA are modified and packaged and assembled before release from the host cell by exocytosis</a:t>
            </a:r>
            <a:endParaRPr sz="1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" y="327475"/>
            <a:ext cx="7772400" cy="4488561"/>
          </a:xfrm>
          <a:prstGeom prst="rect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1" name="Google Shape;91;p17"/>
          <p:cNvSpPr txBox="1"/>
          <p:nvPr/>
        </p:nvSpPr>
        <p:spPr>
          <a:xfrm>
            <a:off x="6319075" y="4794600"/>
            <a:ext cx="25002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https://viralzone.expasy.org/9076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