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ence.sciencemag.org/content/368/6489/409"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9460e9b36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9460e9b36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9460e9b36d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9460e9b36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There are 3 main step of the life cycle shown in red, black and blue outlined boxes.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9460e9b36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9460e9b36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AutoNum type="alphaLcPeriod"/>
            </a:pPr>
            <a:r>
              <a:rPr lang="en">
                <a:solidFill>
                  <a:schemeClr val="dk1"/>
                </a:solidFill>
              </a:rPr>
              <a:t>The viral RNA is the sense or (+) strand that can immediately begin translation to make the viral proteins. All the proteins needed for the viral reproduction are coded for on the single (+) RNA .</a:t>
            </a:r>
            <a:endParaRPr>
              <a:solidFill>
                <a:schemeClr val="dk1"/>
              </a:solidFill>
            </a:endParaRPr>
          </a:p>
          <a:p>
            <a:pPr indent="-298450" lvl="0" marL="457200" rtl="0" algn="l">
              <a:lnSpc>
                <a:spcPct val="115000"/>
              </a:lnSpc>
              <a:spcBef>
                <a:spcPts val="0"/>
              </a:spcBef>
              <a:spcAft>
                <a:spcPts val="0"/>
              </a:spcAft>
              <a:buClr>
                <a:schemeClr val="dk1"/>
              </a:buClr>
              <a:buSzPts val="1100"/>
              <a:buAutoNum type="alphaLcPeriod"/>
            </a:pPr>
            <a:r>
              <a:rPr lang="en">
                <a:solidFill>
                  <a:schemeClr val="dk1"/>
                </a:solidFill>
              </a:rPr>
              <a:t>ORF = Open reading frame. Denotes the section of the RNA from the start to the stop codon that translates to a protein.  Here the ORF codes for a series of proteins consecutively and have to be cut out before they can function.  (Analogy:Like a long ribbon that needs to be cut in specific places to allow a section to be made into a bow and another section to be used to wrap a present etc). </a:t>
            </a:r>
            <a:endParaRPr>
              <a:solidFill>
                <a:schemeClr val="dk1"/>
              </a:solidFill>
            </a:endParaRPr>
          </a:p>
          <a:p>
            <a:pPr indent="-298450" lvl="0" marL="457200" rtl="0" algn="l">
              <a:lnSpc>
                <a:spcPct val="115000"/>
              </a:lnSpc>
              <a:spcBef>
                <a:spcPts val="0"/>
              </a:spcBef>
              <a:spcAft>
                <a:spcPts val="0"/>
              </a:spcAft>
              <a:buClr>
                <a:schemeClr val="dk1"/>
              </a:buClr>
              <a:buSzPts val="1100"/>
              <a:buAutoNum type="alphaLcPeriod"/>
            </a:pPr>
            <a:r>
              <a:rPr lang="en">
                <a:solidFill>
                  <a:schemeClr val="dk1"/>
                </a:solidFill>
              </a:rPr>
              <a:t>Protein synthesis begins from the 5’ end of the (+) RNA.  This produces all the proteins in pp1a and pp1b (as shown in diagram above).  PL and 3CL are two proteases that immediately cut themselves out.  They in turn will begin to cut the other proteins from the long polypeptide. </a:t>
            </a:r>
            <a:endParaRPr>
              <a:solidFill>
                <a:schemeClr val="dk1"/>
              </a:solidFill>
            </a:endParaRPr>
          </a:p>
          <a:p>
            <a:pPr indent="-298450" lvl="0" marL="457200" rtl="0" algn="l">
              <a:lnSpc>
                <a:spcPct val="115000"/>
              </a:lnSpc>
              <a:spcBef>
                <a:spcPts val="0"/>
              </a:spcBef>
              <a:spcAft>
                <a:spcPts val="0"/>
              </a:spcAft>
              <a:buClr>
                <a:schemeClr val="dk1"/>
              </a:buClr>
              <a:buSzPts val="1100"/>
              <a:buAutoNum type="alphaLcPeriod"/>
            </a:pPr>
            <a:r>
              <a:rPr lang="en">
                <a:solidFill>
                  <a:schemeClr val="dk1"/>
                </a:solidFill>
              </a:rPr>
              <a:t>A stop codon at then end of nsp 11 stops the translation to produce up to that point.  In order to produce the proteins nsp 12 -16, a ribosomal frameshift occurs.  Just before it get to the stop codon, the ribosome shifts one base backwards (to the left or 5’ end)  and then continues on its way - going towards the 3’ end.  This results in a change in the reading frame and the stop codon is changed to a amino acid.  Thus the ribosome can continue translation till the end of the orf 1ab and so produces the rest of the non structural proteins needed for the virus.  The pp1ab translation produces an important enzyme, RNA dependent RNA polymerase (RdRp). This enzyme will be used to produce the (-) RNA strand through complementary base pairing. This strand will then be used to produce many copies of the (+) RNA strand using the same enzyme. </a:t>
            </a:r>
            <a:endParaRPr>
              <a:solidFill>
                <a:schemeClr val="dk1"/>
              </a:solidFill>
            </a:endParaRPr>
          </a:p>
          <a:p>
            <a:pPr indent="-298450" lvl="0" marL="457200" rtl="0" algn="l">
              <a:lnSpc>
                <a:spcPct val="115000"/>
              </a:lnSpc>
              <a:spcBef>
                <a:spcPts val="0"/>
              </a:spcBef>
              <a:spcAft>
                <a:spcPts val="0"/>
              </a:spcAft>
              <a:buClr>
                <a:schemeClr val="dk1"/>
              </a:buClr>
              <a:buSzPts val="1100"/>
              <a:buAutoNum type="alphaLcPeriod"/>
            </a:pPr>
            <a:r>
              <a:rPr lang="en">
                <a:solidFill>
                  <a:schemeClr val="dk1"/>
                </a:solidFill>
              </a:rPr>
              <a:t>the compartment where the subgenomic RNA and their proteins are produced.  The purpose of this is to protect the double stranded RNAs from getting degraded by the host enzymes. </a:t>
            </a:r>
            <a:endParaRPr>
              <a:solidFill>
                <a:schemeClr val="dk1"/>
              </a:solidFill>
            </a:endParaRPr>
          </a:p>
          <a:p>
            <a:pPr indent="-298450" lvl="0" marL="457200" rtl="0" algn="l">
              <a:lnSpc>
                <a:spcPct val="115000"/>
              </a:lnSpc>
              <a:spcBef>
                <a:spcPts val="0"/>
              </a:spcBef>
              <a:spcAft>
                <a:spcPts val="0"/>
              </a:spcAft>
              <a:buClr>
                <a:schemeClr val="dk1"/>
              </a:buClr>
              <a:buSzPts val="1100"/>
              <a:buAutoNum type="alphaLcPeriod"/>
            </a:pPr>
            <a:r>
              <a:rPr lang="en">
                <a:solidFill>
                  <a:schemeClr val="dk1"/>
                </a:solidFill>
              </a:rPr>
              <a:t>The full length (+) RNA and the proteins needed for membrane formation are then transported to the Golgi bodies to be modified and packaged.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8daae3a72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8daae3a72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8d0a55746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8d0a55746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8dd85a728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8dd85a728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Inhibiting the Nsp5 enzyme activity would block viral replication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Note that the Polyprotein codes for 2 proteases: In addition to the Main Protease, a Papain-like proteinase - also called Nsp3 or PL-Pro</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8dd85a728d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8dd85a728d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Original paper describing protease bound to substrate analog (PDB ID 6lu7) </a:t>
            </a:r>
            <a:r>
              <a:rPr lang="en"/>
              <a:t>DOI: 10.1126/science.abb3405 </a:t>
            </a:r>
            <a:endParaRPr/>
          </a:p>
          <a:p>
            <a:pPr indent="0" lvl="0" marL="0" rtl="0" algn="l">
              <a:spcBef>
                <a:spcPts val="0"/>
              </a:spcBef>
              <a:spcAft>
                <a:spcPts val="0"/>
              </a:spcAft>
              <a:buNone/>
            </a:pPr>
            <a:r>
              <a:rPr lang="en" u="sng">
                <a:solidFill>
                  <a:schemeClr val="hlink"/>
                </a:solidFill>
                <a:hlinkClick r:id="rId2"/>
              </a:rPr>
              <a:t>https://science.sciencemag.org/content/368/6489/409</a:t>
            </a:r>
            <a:r>
              <a:rPr lang="en"/>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8daae3a72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8daae3a72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Structures of enzyme bound to inhibitors provide insights into how the enzyme functions. </a:t>
            </a:r>
            <a:endParaRPr/>
          </a:p>
          <a:p>
            <a:pPr indent="0" lvl="0" marL="0" rtl="0" algn="l">
              <a:spcBef>
                <a:spcPts val="0"/>
              </a:spcBef>
              <a:spcAft>
                <a:spcPts val="0"/>
              </a:spcAft>
              <a:buNone/>
            </a:pPr>
            <a:r>
              <a:rPr lang="en"/>
              <a:t>Any enzyme-substrate </a:t>
            </a:r>
            <a:r>
              <a:rPr lang="en">
                <a:solidFill>
                  <a:schemeClr val="dk1"/>
                </a:solidFill>
              </a:rPr>
              <a:t>complex </a:t>
            </a:r>
            <a:r>
              <a:rPr lang="en"/>
              <a:t>will rapidly be catalyzed so we will never be able to “see” the catalysis steps. To trap the enzyme with a substrate bound, substrate analogs are used. These molecules look like the substrate but are chemically or structurally slightly different so that the enzyme can not complete the reaction and gets “stuck”. These complexes show u</a:t>
            </a:r>
            <a:r>
              <a:rPr lang="en"/>
              <a:t>s</a:t>
            </a:r>
            <a:r>
              <a:rPr lang="en"/>
              <a:t> how the substrate binds and how catalysis happens.    </a:t>
            </a:r>
            <a:endParaRPr/>
          </a:p>
          <a:p>
            <a:pPr indent="0" lvl="0" marL="0" rtl="0" algn="l">
              <a:spcBef>
                <a:spcPts val="0"/>
              </a:spcBef>
              <a:spcAft>
                <a:spcPts val="0"/>
              </a:spcAft>
              <a:buNone/>
            </a:pPr>
            <a:r>
              <a:rPr lang="en"/>
              <a:t>Some inhibitors are not substrate analogs but just block enzyme function by sitting in the catalytic site.</a:t>
            </a:r>
            <a:endParaRPr/>
          </a:p>
          <a:p>
            <a:pPr indent="0" lvl="0" marL="0" rtl="0" algn="l">
              <a:spcBef>
                <a:spcPts val="0"/>
              </a:spcBef>
              <a:spcAft>
                <a:spcPts val="0"/>
              </a:spcAft>
              <a:buNone/>
            </a:pPr>
            <a:r>
              <a:rPr lang="en"/>
              <a:t>Some inhibitors can be designed to specifically bind the enzyme (and not to anything else) to interfere with a a critical function (e.g., lifecycle of the virus)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hyperlink" Target="https://viralzone.expasy.org/764?outline=all_by_speci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hyperlink" Target="https://viralzone.expasy.org/resources/Coronavirus_cycle.p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SARS-CoV-2 Main Protease </a:t>
            </a:r>
            <a:r>
              <a:rPr lang="en" sz="3600"/>
              <a:t>Also Called </a:t>
            </a:r>
            <a:r>
              <a:rPr lang="en" sz="3600"/>
              <a:t>3CL Proteinase</a:t>
            </a:r>
            <a:endParaRPr sz="3600"/>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Collaborative Curriculum Development Program 2020</a:t>
            </a:r>
            <a:endParaRPr/>
          </a:p>
        </p:txBody>
      </p:sp>
      <p:pic>
        <p:nvPicPr>
          <p:cNvPr id="56" name="Google Shape;56;p13"/>
          <p:cNvPicPr preferRelativeResize="0"/>
          <p:nvPr/>
        </p:nvPicPr>
        <p:blipFill>
          <a:blip r:embed="rId3">
            <a:alphaModFix/>
          </a:blip>
          <a:stretch>
            <a:fillRect/>
          </a:stretch>
        </p:blipFill>
        <p:spPr>
          <a:xfrm>
            <a:off x="7956000" y="295875"/>
            <a:ext cx="876300" cy="228600"/>
          </a:xfrm>
          <a:prstGeom prst="rect">
            <a:avLst/>
          </a:prstGeom>
          <a:noFill/>
          <a:ln>
            <a:noFill/>
          </a:ln>
        </p:spPr>
      </p:pic>
      <p:cxnSp>
        <p:nvCxnSpPr>
          <p:cNvPr id="57" name="Google Shape;57;p13"/>
          <p:cNvCxnSpPr>
            <a:endCxn id="56" idx="1"/>
          </p:cNvCxnSpPr>
          <p:nvPr/>
        </p:nvCxnSpPr>
        <p:spPr>
          <a:xfrm>
            <a:off x="340800" y="403875"/>
            <a:ext cx="7615200" cy="6300"/>
          </a:xfrm>
          <a:prstGeom prst="straightConnector1">
            <a:avLst/>
          </a:prstGeom>
          <a:noFill/>
          <a:ln cap="flat" cmpd="sng" w="28575">
            <a:solidFill>
              <a:srgbClr val="6D9EEB"/>
            </a:solidFill>
            <a:prstDash val="dot"/>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b="0" l="11559" r="0" t="0"/>
          <a:stretch/>
        </p:blipFill>
        <p:spPr>
          <a:xfrm>
            <a:off x="2709575" y="927775"/>
            <a:ext cx="5868100" cy="4159625"/>
          </a:xfrm>
          <a:prstGeom prst="rect">
            <a:avLst/>
          </a:prstGeom>
          <a:noFill/>
          <a:ln>
            <a:noFill/>
          </a:ln>
        </p:spPr>
      </p:pic>
      <p:sp>
        <p:nvSpPr>
          <p:cNvPr id="63" name="Google Shape;63;p14"/>
          <p:cNvSpPr txBox="1"/>
          <p:nvPr>
            <p:ph type="title"/>
          </p:nvPr>
        </p:nvSpPr>
        <p:spPr>
          <a:xfrm>
            <a:off x="311700" y="2026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does SARS-CoV-2 look like? </a:t>
            </a:r>
            <a:endParaRPr/>
          </a:p>
        </p:txBody>
      </p:sp>
      <p:sp>
        <p:nvSpPr>
          <p:cNvPr id="64" name="Google Shape;64;p14"/>
          <p:cNvSpPr txBox="1"/>
          <p:nvPr>
            <p:ph idx="2" type="body"/>
          </p:nvPr>
        </p:nvSpPr>
        <p:spPr>
          <a:xfrm>
            <a:off x="352925" y="927775"/>
            <a:ext cx="1861500" cy="2201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CC0000"/>
                </a:solidFill>
              </a:rPr>
              <a:t>Severe acute Respiratory Syndrome -Coronavirus-2</a:t>
            </a:r>
            <a:endParaRPr b="1" sz="1600">
              <a:solidFill>
                <a:srgbClr val="CC0000"/>
              </a:solidFill>
            </a:endParaRPr>
          </a:p>
          <a:p>
            <a:pPr indent="0" lvl="0" marL="0" rtl="0" algn="l">
              <a:spcBef>
                <a:spcPts val="1600"/>
              </a:spcBef>
              <a:spcAft>
                <a:spcPts val="0"/>
              </a:spcAft>
              <a:buNone/>
            </a:pPr>
            <a:r>
              <a:rPr lang="en"/>
              <a:t>Large (~30Kb)  </a:t>
            </a:r>
            <a:endParaRPr/>
          </a:p>
          <a:p>
            <a:pPr indent="0" lvl="0" marL="0" rtl="0" algn="l">
              <a:spcBef>
                <a:spcPts val="1600"/>
              </a:spcBef>
              <a:spcAft>
                <a:spcPts val="0"/>
              </a:spcAft>
              <a:buNone/>
            </a:pPr>
            <a:r>
              <a:rPr lang="en"/>
              <a:t>+RNA genome</a:t>
            </a:r>
            <a:endParaRPr/>
          </a:p>
          <a:p>
            <a:pPr indent="0" lvl="0" marL="0" rtl="0" algn="l">
              <a:spcBef>
                <a:spcPts val="1600"/>
              </a:spcBef>
              <a:spcAft>
                <a:spcPts val="1600"/>
              </a:spcAft>
              <a:buNone/>
            </a:pPr>
            <a:r>
              <a:t/>
            </a:r>
            <a:endParaRPr/>
          </a:p>
        </p:txBody>
      </p:sp>
      <p:sp>
        <p:nvSpPr>
          <p:cNvPr id="65" name="Google Shape;65;p14"/>
          <p:cNvSpPr txBox="1"/>
          <p:nvPr/>
        </p:nvSpPr>
        <p:spPr>
          <a:xfrm>
            <a:off x="200525" y="4678650"/>
            <a:ext cx="4005900" cy="33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4"/>
              </a:rPr>
              <a:t>https://viralzone.expasy.org/764?outline=all_by_species</a:t>
            </a:r>
            <a:r>
              <a:rPr lang="en" sz="1000"/>
              <a:t> </a:t>
            </a: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a:off x="2257000" y="0"/>
            <a:ext cx="4630008" cy="5143500"/>
          </a:xfrm>
          <a:prstGeom prst="rect">
            <a:avLst/>
          </a:prstGeom>
          <a:noFill/>
          <a:ln cap="flat" cmpd="sng" w="9525">
            <a:solidFill>
              <a:srgbClr val="999999"/>
            </a:solidFill>
            <a:prstDash val="solid"/>
            <a:round/>
            <a:headEnd len="sm" w="sm" type="none"/>
            <a:tailEnd len="sm" w="sm" type="none"/>
          </a:ln>
        </p:spPr>
      </p:pic>
      <p:sp>
        <p:nvSpPr>
          <p:cNvPr id="71" name="Google Shape;71;p15"/>
          <p:cNvSpPr txBox="1"/>
          <p:nvPr/>
        </p:nvSpPr>
        <p:spPr>
          <a:xfrm>
            <a:off x="6887000" y="4504350"/>
            <a:ext cx="2139300" cy="63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000" u="sng">
                <a:solidFill>
                  <a:srgbClr val="1155CC"/>
                </a:solidFill>
                <a:latin typeface="Times New Roman"/>
                <a:ea typeface="Times New Roman"/>
                <a:cs typeface="Times New Roman"/>
                <a:sym typeface="Times New Roman"/>
                <a:hlinkClick r:id="rId4">
                  <a:extLst>
                    <a:ext uri="{A12FA001-AC4F-418D-AE19-62706E023703}">
                      <ahyp:hlinkClr val="tx"/>
                    </a:ext>
                  </a:extLst>
                </a:hlinkClick>
              </a:rPr>
              <a:t>https://viralzone.expasy.org/resources/Coronavirus_cycle.png</a:t>
            </a:r>
            <a:r>
              <a:rPr lang="en" sz="1000">
                <a:solidFill>
                  <a:srgbClr val="000000"/>
                </a:solidFill>
              </a:rPr>
              <a:t> </a:t>
            </a:r>
            <a:endParaRPr sz="1000"/>
          </a:p>
        </p:txBody>
      </p:sp>
      <p:sp>
        <p:nvSpPr>
          <p:cNvPr id="72" name="Google Shape;72;p15"/>
          <p:cNvSpPr txBox="1"/>
          <p:nvPr/>
        </p:nvSpPr>
        <p:spPr>
          <a:xfrm>
            <a:off x="614075" y="1429225"/>
            <a:ext cx="1623000" cy="856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rgbClr val="000000"/>
                </a:solidFill>
              </a:rPr>
              <a:t>1. Attachment and </a:t>
            </a:r>
            <a:endParaRPr>
              <a:solidFill>
                <a:srgbClr val="000000"/>
              </a:solidFill>
            </a:endParaRPr>
          </a:p>
          <a:p>
            <a:pPr indent="0" lvl="0" marL="0" rtl="0" algn="ctr">
              <a:lnSpc>
                <a:spcPct val="115000"/>
              </a:lnSpc>
              <a:spcBef>
                <a:spcPts val="0"/>
              </a:spcBef>
              <a:spcAft>
                <a:spcPts val="0"/>
              </a:spcAft>
              <a:buClr>
                <a:srgbClr val="000000"/>
              </a:buClr>
              <a:buSzPts val="1100"/>
              <a:buFont typeface="Arial"/>
              <a:buNone/>
            </a:pPr>
            <a:r>
              <a:rPr lang="en">
                <a:solidFill>
                  <a:srgbClr val="000000"/>
                </a:solidFill>
              </a:rPr>
              <a:t>Entry</a:t>
            </a:r>
            <a:endParaRPr>
              <a:solidFill>
                <a:srgbClr val="000000"/>
              </a:solidFill>
            </a:endParaRPr>
          </a:p>
          <a:p>
            <a:pPr indent="0" lvl="0" marL="0" rtl="0" algn="ctr">
              <a:spcBef>
                <a:spcPts val="0"/>
              </a:spcBef>
              <a:spcAft>
                <a:spcPts val="0"/>
              </a:spcAft>
              <a:buNone/>
            </a:pPr>
            <a:r>
              <a:t/>
            </a:r>
            <a:endParaRPr/>
          </a:p>
        </p:txBody>
      </p:sp>
      <p:sp>
        <p:nvSpPr>
          <p:cNvPr id="73" name="Google Shape;73;p15"/>
          <p:cNvSpPr txBox="1"/>
          <p:nvPr/>
        </p:nvSpPr>
        <p:spPr>
          <a:xfrm>
            <a:off x="937775" y="3424100"/>
            <a:ext cx="1299300" cy="856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1100"/>
              <a:buFont typeface="Arial"/>
              <a:buNone/>
            </a:pPr>
            <a:r>
              <a:rPr lang="en">
                <a:solidFill>
                  <a:srgbClr val="000000"/>
                </a:solidFill>
              </a:rPr>
              <a:t>2. Replication and Synthesis</a:t>
            </a:r>
            <a:endParaRPr/>
          </a:p>
        </p:txBody>
      </p:sp>
      <p:sp>
        <p:nvSpPr>
          <p:cNvPr id="74" name="Google Shape;74;p15"/>
          <p:cNvSpPr txBox="1"/>
          <p:nvPr/>
        </p:nvSpPr>
        <p:spPr>
          <a:xfrm>
            <a:off x="6887000" y="1714925"/>
            <a:ext cx="1558800" cy="856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rgbClr val="000000"/>
                </a:solidFill>
              </a:rPr>
              <a:t>3. Viral Assembly and </a:t>
            </a:r>
            <a:endParaRPr>
              <a:solidFill>
                <a:srgbClr val="000000"/>
              </a:solidFill>
            </a:endParaRPr>
          </a:p>
          <a:p>
            <a:pPr indent="0" lvl="0" marL="0" rtl="0" algn="ctr">
              <a:lnSpc>
                <a:spcPct val="115000"/>
              </a:lnSpc>
              <a:spcBef>
                <a:spcPts val="0"/>
              </a:spcBef>
              <a:spcAft>
                <a:spcPts val="0"/>
              </a:spcAft>
              <a:buClr>
                <a:srgbClr val="000000"/>
              </a:buClr>
              <a:buSzPts val="1100"/>
              <a:buFont typeface="Arial"/>
              <a:buNone/>
            </a:pPr>
            <a:r>
              <a:rPr lang="en">
                <a:solidFill>
                  <a:srgbClr val="000000"/>
                </a:solidFill>
              </a:rPr>
              <a:t>Release</a:t>
            </a:r>
            <a:endParaRPr/>
          </a:p>
        </p:txBody>
      </p:sp>
      <p:sp>
        <p:nvSpPr>
          <p:cNvPr id="75" name="Google Shape;75;p15"/>
          <p:cNvSpPr txBox="1"/>
          <p:nvPr/>
        </p:nvSpPr>
        <p:spPr>
          <a:xfrm>
            <a:off x="8185500" y="0"/>
            <a:ext cx="958500" cy="38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July 2020</a:t>
            </a:r>
            <a:endParaRPr/>
          </a:p>
        </p:txBody>
      </p:sp>
      <p:sp>
        <p:nvSpPr>
          <p:cNvPr id="76" name="Google Shape;76;p15"/>
          <p:cNvSpPr txBox="1"/>
          <p:nvPr/>
        </p:nvSpPr>
        <p:spPr>
          <a:xfrm>
            <a:off x="2237075" y="788975"/>
            <a:ext cx="1898400" cy="1710000"/>
          </a:xfrm>
          <a:prstGeom prst="rect">
            <a:avLst/>
          </a:prstGeom>
          <a:noFill/>
          <a:ln cap="flat" cmpd="sng" w="2857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5"/>
          <p:cNvSpPr txBox="1"/>
          <p:nvPr/>
        </p:nvSpPr>
        <p:spPr>
          <a:xfrm>
            <a:off x="2471975" y="3172200"/>
            <a:ext cx="4415100" cy="1467600"/>
          </a:xfrm>
          <a:prstGeom prst="rect">
            <a:avLst/>
          </a:prstGeom>
          <a:noFill/>
          <a:ln cap="flat" cmpd="sng" w="28575">
            <a:solidFill>
              <a:srgbClr val="0C343D"/>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5"/>
          <p:cNvSpPr txBox="1"/>
          <p:nvPr/>
        </p:nvSpPr>
        <p:spPr>
          <a:xfrm>
            <a:off x="4645400" y="1369625"/>
            <a:ext cx="2241600" cy="1546800"/>
          </a:xfrm>
          <a:prstGeom prst="rect">
            <a:avLst/>
          </a:prstGeom>
          <a:noFill/>
          <a:ln cap="flat" cmpd="sng" w="28575">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txBox="1"/>
          <p:nvPr/>
        </p:nvSpPr>
        <p:spPr>
          <a:xfrm>
            <a:off x="217375" y="196525"/>
            <a:ext cx="1898400" cy="123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CC0000"/>
                </a:solidFill>
              </a:rPr>
              <a:t>Life Cycle of SARS-CoV-2</a:t>
            </a:r>
            <a:endParaRPr b="1" sz="1800">
              <a:solidFill>
                <a:srgbClr val="CC0000"/>
              </a:solidFill>
            </a:endParaRPr>
          </a:p>
          <a:p>
            <a:pPr indent="0" lvl="0" marL="0" rtl="0" algn="ctr">
              <a:spcBef>
                <a:spcPts val="0"/>
              </a:spcBef>
              <a:spcAft>
                <a:spcPts val="0"/>
              </a:spcAft>
              <a:buNone/>
            </a:pPr>
            <a:r>
              <a:rPr b="1" lang="en" sz="1800">
                <a:solidFill>
                  <a:srgbClr val="CC0000"/>
                </a:solidFill>
              </a:rPr>
              <a:t>LYTIC</a:t>
            </a:r>
            <a:endParaRPr b="1" sz="1800">
              <a:solidFill>
                <a:srgbClr val="CC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SARS-CoV-2 </a:t>
            </a:r>
            <a:r>
              <a:rPr b="1" lang="en">
                <a:solidFill>
                  <a:srgbClr val="9900FF"/>
                </a:solidFill>
              </a:rPr>
              <a:t>Life Cycle</a:t>
            </a:r>
            <a:r>
              <a:rPr lang="en"/>
              <a:t>:</a:t>
            </a:r>
            <a:r>
              <a:rPr b="1" lang="en"/>
              <a:t> Replication &amp; Synthesis</a:t>
            </a:r>
            <a:endParaRPr b="1"/>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85" name="Google Shape;85;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Viral RNA from the section ORF1a translated as one long polypeptide known as pp1a (polyprotein 1a) </a:t>
            </a:r>
            <a:endParaRPr sz="1400">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Polyprotein 1ab, translation begins at the 5’ end of  ORF1a, and continues beyond the end of 1a due to a ribosomal frameshift (see diagram) and change in the reading frame to form pp1ab.  </a:t>
            </a:r>
            <a:endParaRPr sz="1400">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These proteins are known as “Replicase/transcriptase proteins” or Nsp (nonstructural proteins) </a:t>
            </a:r>
            <a:endParaRPr sz="1400">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These proteins are used to make more viral particles,  dampen the host’s response to infection and and hijack host proteins. </a:t>
            </a:r>
            <a:endParaRPr sz="1400">
              <a:solidFill>
                <a:schemeClr val="dk1"/>
              </a:solidFill>
              <a:latin typeface="Calibri"/>
              <a:ea typeface="Calibri"/>
              <a:cs typeface="Calibri"/>
              <a:sym typeface="Calibri"/>
            </a:endParaRPr>
          </a:p>
          <a:p>
            <a:pPr indent="0" lvl="0" marL="0" rtl="0" algn="l">
              <a:lnSpc>
                <a:spcPct val="100000"/>
              </a:lnSpc>
              <a:spcBef>
                <a:spcPts val="1600"/>
              </a:spcBef>
              <a:spcAft>
                <a:spcPts val="0"/>
              </a:spcAft>
              <a:buNone/>
            </a:pPr>
            <a:r>
              <a:t/>
            </a:r>
            <a:endParaRPr sz="1400">
              <a:solidFill>
                <a:schemeClr val="dk1"/>
              </a:solidFill>
              <a:latin typeface="Calibri"/>
              <a:ea typeface="Calibri"/>
              <a:cs typeface="Calibri"/>
              <a:sym typeface="Calibri"/>
            </a:endParaRPr>
          </a:p>
          <a:p>
            <a:pPr indent="0" lvl="0" marL="0" rtl="0" algn="l">
              <a:spcBef>
                <a:spcPts val="1600"/>
              </a:spcBef>
              <a:spcAft>
                <a:spcPts val="1600"/>
              </a:spcAft>
              <a:buNone/>
            </a:pPr>
            <a:r>
              <a:t/>
            </a:r>
            <a:endParaRPr/>
          </a:p>
        </p:txBody>
      </p:sp>
      <p:grpSp>
        <p:nvGrpSpPr>
          <p:cNvPr id="86" name="Google Shape;86;p16"/>
          <p:cNvGrpSpPr/>
          <p:nvPr/>
        </p:nvGrpSpPr>
        <p:grpSpPr>
          <a:xfrm>
            <a:off x="2090188" y="2400975"/>
            <a:ext cx="5412775" cy="2629300"/>
            <a:chOff x="2090188" y="2400975"/>
            <a:chExt cx="5412775" cy="2629300"/>
          </a:xfrm>
        </p:grpSpPr>
        <p:pic>
          <p:nvPicPr>
            <p:cNvPr id="87" name="Google Shape;87;p16"/>
            <p:cNvPicPr preferRelativeResize="0"/>
            <p:nvPr/>
          </p:nvPicPr>
          <p:blipFill>
            <a:blip r:embed="rId3">
              <a:alphaModFix/>
            </a:blip>
            <a:stretch>
              <a:fillRect/>
            </a:stretch>
          </p:blipFill>
          <p:spPr>
            <a:xfrm>
              <a:off x="2090188" y="2400975"/>
              <a:ext cx="5412775" cy="2629300"/>
            </a:xfrm>
            <a:prstGeom prst="rect">
              <a:avLst/>
            </a:prstGeom>
            <a:noFill/>
            <a:ln cap="flat" cmpd="sng" w="9525">
              <a:solidFill>
                <a:srgbClr val="434343"/>
              </a:solidFill>
              <a:prstDash val="solid"/>
              <a:round/>
              <a:headEnd len="sm" w="sm" type="none"/>
              <a:tailEnd len="sm" w="sm" type="none"/>
            </a:ln>
          </p:spPr>
        </p:pic>
        <p:sp>
          <p:nvSpPr>
            <p:cNvPr id="88" name="Google Shape;88;p16"/>
            <p:cNvSpPr txBox="1"/>
            <p:nvPr/>
          </p:nvSpPr>
          <p:spPr>
            <a:xfrm>
              <a:off x="4307175" y="4426950"/>
              <a:ext cx="1925700" cy="30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Ribosomal  frameshift</a:t>
              </a:r>
              <a:endParaRPr sz="1200"/>
            </a:p>
          </p:txBody>
        </p:sp>
        <p:cxnSp>
          <p:nvCxnSpPr>
            <p:cNvPr id="89" name="Google Shape;89;p16"/>
            <p:cNvCxnSpPr>
              <a:endCxn id="88" idx="0"/>
            </p:cNvCxnSpPr>
            <p:nvPr/>
          </p:nvCxnSpPr>
          <p:spPr>
            <a:xfrm>
              <a:off x="4382925" y="3884250"/>
              <a:ext cx="887100" cy="542700"/>
            </a:xfrm>
            <a:prstGeom prst="straightConnector1">
              <a:avLst/>
            </a:prstGeom>
            <a:noFill/>
            <a:ln cap="flat" cmpd="sng" w="28575">
              <a:solidFill>
                <a:schemeClr val="dk2"/>
              </a:solidFill>
              <a:prstDash val="solid"/>
              <a:round/>
              <a:headEnd len="med" w="med" type="none"/>
              <a:tailEnd len="med" w="med" type="triangle"/>
            </a:ln>
          </p:spPr>
        </p:cxnSp>
      </p:grpSp>
      <p:sp>
        <p:nvSpPr>
          <p:cNvPr id="90" name="Google Shape;90;p16"/>
          <p:cNvSpPr/>
          <p:nvPr/>
        </p:nvSpPr>
        <p:spPr>
          <a:xfrm>
            <a:off x="2551925" y="4019850"/>
            <a:ext cx="786900" cy="407100"/>
          </a:xfrm>
          <a:prstGeom prst="ellipse">
            <a:avLst/>
          </a:prstGeom>
          <a:noFill/>
          <a:ln cap="flat" cmpd="sng" w="1905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6"/>
          <p:cNvSpPr/>
          <p:nvPr/>
        </p:nvSpPr>
        <p:spPr>
          <a:xfrm>
            <a:off x="3338825" y="4324650"/>
            <a:ext cx="786900" cy="407100"/>
          </a:xfrm>
          <a:prstGeom prst="ellipse">
            <a:avLst/>
          </a:prstGeom>
          <a:noFill/>
          <a:ln cap="flat" cmpd="sng" w="1905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6"/>
          <p:cNvSpPr txBox="1"/>
          <p:nvPr/>
        </p:nvSpPr>
        <p:spPr>
          <a:xfrm>
            <a:off x="3496400" y="4350750"/>
            <a:ext cx="579000" cy="30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t>RdRP</a:t>
            </a:r>
            <a:endParaRPr sz="900"/>
          </a:p>
        </p:txBody>
      </p:sp>
      <p:sp>
        <p:nvSpPr>
          <p:cNvPr id="93" name="Google Shape;93;p16"/>
          <p:cNvSpPr/>
          <p:nvPr/>
        </p:nvSpPr>
        <p:spPr>
          <a:xfrm>
            <a:off x="4101700" y="4019850"/>
            <a:ext cx="786900" cy="407100"/>
          </a:xfrm>
          <a:prstGeom prst="ellipse">
            <a:avLst/>
          </a:prstGeom>
          <a:noFill/>
          <a:ln cap="flat" cmpd="sng" w="1905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p:cNvSpPr txBox="1"/>
          <p:nvPr>
            <p:ph type="title"/>
          </p:nvPr>
        </p:nvSpPr>
        <p:spPr>
          <a:xfrm>
            <a:off x="311700" y="202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Proteases</a:t>
            </a:r>
            <a:endParaRPr/>
          </a:p>
        </p:txBody>
      </p:sp>
      <p:sp>
        <p:nvSpPr>
          <p:cNvPr id="99" name="Google Shape;99;p17"/>
          <p:cNvSpPr txBox="1"/>
          <p:nvPr>
            <p:ph idx="1" type="body"/>
          </p:nvPr>
        </p:nvSpPr>
        <p:spPr>
          <a:xfrm>
            <a:off x="311700" y="775350"/>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What is a Protease?</a:t>
            </a:r>
            <a:endParaRPr/>
          </a:p>
          <a:p>
            <a:pPr indent="-330200" lvl="1" marL="914400" rtl="0" algn="l">
              <a:spcBef>
                <a:spcPts val="0"/>
              </a:spcBef>
              <a:spcAft>
                <a:spcPts val="0"/>
              </a:spcAft>
              <a:buSzPts val="1600"/>
              <a:buChar char="○"/>
            </a:pPr>
            <a:r>
              <a:rPr lang="en" sz="1600"/>
              <a:t>Enzyme that catalyzes breakdown of proteins - i.e., it cuts the protein polymer backbone by adding water (hydrolysis)</a:t>
            </a:r>
            <a:endParaRPr sz="1600"/>
          </a:p>
          <a:p>
            <a:pPr indent="-330200" lvl="1" marL="914400" rtl="0" algn="l">
              <a:spcBef>
                <a:spcPts val="0"/>
              </a:spcBef>
              <a:spcAft>
                <a:spcPts val="0"/>
              </a:spcAft>
              <a:buSzPts val="1600"/>
              <a:buChar char="○"/>
            </a:pPr>
            <a:r>
              <a:rPr lang="en" sz="1600"/>
              <a:t>I</a:t>
            </a:r>
            <a:r>
              <a:rPr lang="en" sz="1600"/>
              <a:t>nvolved in many biological functions - digestion, signaling, key steps in viral  life cycles</a:t>
            </a:r>
            <a:endParaRPr sz="1600"/>
          </a:p>
          <a:p>
            <a:pPr indent="-342900" lvl="0" marL="457200" rtl="0" algn="l">
              <a:spcBef>
                <a:spcPts val="0"/>
              </a:spcBef>
              <a:spcAft>
                <a:spcPts val="0"/>
              </a:spcAft>
              <a:buSzPts val="1800"/>
              <a:buChar char="●"/>
            </a:pPr>
            <a:r>
              <a:rPr lang="en"/>
              <a:t>Types: Based on where it cuts </a:t>
            </a:r>
            <a:endParaRPr/>
          </a:p>
          <a:p>
            <a:pPr indent="-330200" lvl="1" marL="914400" rtl="0" algn="l">
              <a:spcBef>
                <a:spcPts val="0"/>
              </a:spcBef>
              <a:spcAft>
                <a:spcPts val="0"/>
              </a:spcAft>
              <a:buSzPts val="1600"/>
              <a:buChar char="○"/>
            </a:pPr>
            <a:r>
              <a:rPr lang="en" sz="1600"/>
              <a:t>Endopeptidase - cuts in the middle of the protein chain usually at a specific sequence</a:t>
            </a:r>
            <a:endParaRPr sz="1600"/>
          </a:p>
          <a:p>
            <a:pPr indent="-330200" lvl="3" marL="1828800" rtl="0" algn="l">
              <a:spcBef>
                <a:spcPts val="0"/>
              </a:spcBef>
              <a:spcAft>
                <a:spcPts val="0"/>
              </a:spcAft>
              <a:buSzPts val="1600"/>
              <a:buChar char="●"/>
            </a:pPr>
            <a:r>
              <a:rPr lang="en" sz="1600"/>
              <a:t>e.g. </a:t>
            </a:r>
            <a:r>
              <a:rPr lang="en" sz="1600"/>
              <a:t>trypsin, chymotrypsin, pepsin, papain, elastase</a:t>
            </a:r>
            <a:endParaRPr sz="1600"/>
          </a:p>
          <a:p>
            <a:pPr indent="-330200" lvl="1" marL="914400" rtl="0" algn="l">
              <a:spcBef>
                <a:spcPts val="0"/>
              </a:spcBef>
              <a:spcAft>
                <a:spcPts val="0"/>
              </a:spcAft>
              <a:buSzPts val="1600"/>
              <a:buChar char="○"/>
            </a:pPr>
            <a:r>
              <a:rPr lang="en" sz="1600"/>
              <a:t>Exopeptidase - </a:t>
            </a:r>
            <a:r>
              <a:rPr lang="en" sz="1600"/>
              <a:t>cuts at the ends of the protein chain </a:t>
            </a:r>
            <a:endParaRPr sz="1600"/>
          </a:p>
          <a:p>
            <a:pPr indent="-330200" lvl="2" marL="1371600" rtl="0" algn="l">
              <a:spcBef>
                <a:spcPts val="0"/>
              </a:spcBef>
              <a:spcAft>
                <a:spcPts val="0"/>
              </a:spcAft>
              <a:buSzPts val="1600"/>
              <a:buChar char="■"/>
            </a:pPr>
            <a:r>
              <a:rPr lang="en" sz="1600"/>
              <a:t>Aminopeptidase - cuts the amino terminal residue</a:t>
            </a:r>
            <a:endParaRPr sz="1600"/>
          </a:p>
          <a:p>
            <a:pPr indent="-330200" lvl="3" marL="1828800" rtl="0" algn="l">
              <a:spcBef>
                <a:spcPts val="0"/>
              </a:spcBef>
              <a:spcAft>
                <a:spcPts val="0"/>
              </a:spcAft>
              <a:buSzPts val="1600"/>
              <a:buChar char="●"/>
            </a:pPr>
            <a:r>
              <a:rPr lang="en" sz="1600"/>
              <a:t>e.g., endoplasmic reticulum aminopeptidase 1 (or ERAP1)</a:t>
            </a:r>
            <a:endParaRPr sz="1600"/>
          </a:p>
          <a:p>
            <a:pPr indent="-330200" lvl="2" marL="1371600" rtl="0" algn="l">
              <a:spcBef>
                <a:spcPts val="0"/>
              </a:spcBef>
              <a:spcAft>
                <a:spcPts val="0"/>
              </a:spcAft>
              <a:buSzPts val="1600"/>
              <a:buChar char="■"/>
            </a:pPr>
            <a:r>
              <a:rPr lang="en" sz="1600"/>
              <a:t>Carboxypeptidase - cuts the carboxy terminal residue</a:t>
            </a:r>
            <a:endParaRPr sz="1600"/>
          </a:p>
          <a:p>
            <a:pPr indent="-330200" lvl="3" marL="1828800" rtl="0" algn="l">
              <a:spcBef>
                <a:spcPts val="0"/>
              </a:spcBef>
              <a:spcAft>
                <a:spcPts val="0"/>
              </a:spcAft>
              <a:buSzPts val="1600"/>
              <a:buChar char="●"/>
            </a:pPr>
            <a:r>
              <a:rPr lang="en" sz="1600"/>
              <a:t>e.g., </a:t>
            </a:r>
            <a:r>
              <a:rPr lang="en" sz="1600"/>
              <a:t>Carboxypeptidase A</a:t>
            </a: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8"/>
          <p:cNvSpPr txBox="1"/>
          <p:nvPr>
            <p:ph type="title"/>
          </p:nvPr>
        </p:nvSpPr>
        <p:spPr>
          <a:xfrm>
            <a:off x="311700" y="216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the function? </a:t>
            </a:r>
            <a:endParaRPr/>
          </a:p>
        </p:txBody>
      </p:sp>
      <p:sp>
        <p:nvSpPr>
          <p:cNvPr id="105" name="Google Shape;105;p18"/>
          <p:cNvSpPr txBox="1"/>
          <p:nvPr>
            <p:ph idx="1" type="body"/>
          </p:nvPr>
        </p:nvSpPr>
        <p:spPr>
          <a:xfrm>
            <a:off x="311700" y="7888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proteins needed for virus to function is translated as one long protein or polyprotein (1a and 1ab) from Open reading frame or ORF (1a and 1ab) </a:t>
            </a:r>
            <a:endParaRPr/>
          </a:p>
          <a:p>
            <a:pPr indent="0" lvl="0" marL="0" rtl="0" algn="l">
              <a:spcBef>
                <a:spcPts val="1600"/>
              </a:spcBef>
              <a:spcAft>
                <a:spcPts val="0"/>
              </a:spcAft>
              <a:buNone/>
            </a:pPr>
            <a:r>
              <a:rPr lang="en"/>
              <a:t>After the translation - the individual proteins are separated by cleaving at specific sites within the polyprotein</a:t>
            </a:r>
            <a:endParaRPr/>
          </a:p>
          <a:p>
            <a:pPr indent="0" lvl="0" marL="0" rtl="0" algn="l">
              <a:lnSpc>
                <a:spcPct val="150000"/>
              </a:lnSpc>
              <a:spcBef>
                <a:spcPts val="1600"/>
              </a:spcBef>
              <a:spcAft>
                <a:spcPts val="0"/>
              </a:spcAft>
              <a:buNone/>
            </a:pPr>
            <a:r>
              <a:rPr lang="en"/>
              <a:t>Two enzymes produced by the virus is necessary for this function		</a:t>
            </a:r>
            <a:endParaRPr/>
          </a:p>
          <a:p>
            <a:pPr indent="-342900" lvl="0" marL="914400" rtl="0" algn="l">
              <a:lnSpc>
                <a:spcPct val="150000"/>
              </a:lnSpc>
              <a:spcBef>
                <a:spcPts val="0"/>
              </a:spcBef>
              <a:spcAft>
                <a:spcPts val="0"/>
              </a:spcAft>
              <a:buSzPts val="1800"/>
              <a:buAutoNum type="alphaUcPeriod"/>
            </a:pPr>
            <a:r>
              <a:rPr lang="en"/>
              <a:t>PL (papain like) proteinase which cuts nsp 1, 2 and itself </a:t>
            </a:r>
            <a:endParaRPr/>
          </a:p>
          <a:p>
            <a:pPr indent="-342900" lvl="0" marL="914400" rtl="0" algn="l">
              <a:lnSpc>
                <a:spcPct val="150000"/>
              </a:lnSpc>
              <a:spcBef>
                <a:spcPts val="0"/>
              </a:spcBef>
              <a:spcAft>
                <a:spcPts val="0"/>
              </a:spcAft>
              <a:buSzPts val="1800"/>
              <a:buAutoNum type="alphaUcPeriod"/>
            </a:pPr>
            <a:r>
              <a:rPr lang="en"/>
              <a:t>3CL (chymotrypsin like or 3C like) proteinase which cuts nsp 4-16 and itself. Also called the </a:t>
            </a:r>
            <a:r>
              <a:rPr b="1" lang="en" u="sng"/>
              <a:t>main protease</a:t>
            </a:r>
            <a:r>
              <a:rPr lang="en"/>
              <a:t> </a:t>
            </a:r>
            <a:r>
              <a:rPr lang="en"/>
              <a:t>because</a:t>
            </a:r>
            <a:r>
              <a:rPr lang="en"/>
              <a:t> it cleaves out more proteins than the PL proteinase </a:t>
            </a:r>
            <a:endParaRPr/>
          </a:p>
          <a:p>
            <a:pPr indent="0" lvl="0" marL="0" rtl="0" algn="l">
              <a:spcBef>
                <a:spcPts val="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9"/>
          <p:cNvSpPr txBox="1"/>
          <p:nvPr>
            <p:ph type="title"/>
          </p:nvPr>
        </p:nvSpPr>
        <p:spPr>
          <a:xfrm>
            <a:off x="311700" y="189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is it the “Main” Protease?</a:t>
            </a:r>
            <a:endParaRPr/>
          </a:p>
        </p:txBody>
      </p:sp>
      <p:sp>
        <p:nvSpPr>
          <p:cNvPr id="111" name="Google Shape;111;p19"/>
          <p:cNvSpPr txBox="1"/>
          <p:nvPr>
            <p:ph idx="1" type="body"/>
          </p:nvPr>
        </p:nvSpPr>
        <p:spPr>
          <a:xfrm>
            <a:off x="311700" y="761900"/>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Also called Nsp5 or 3C-like proteinase</a:t>
            </a:r>
            <a:endParaRPr/>
          </a:p>
          <a:p>
            <a:pPr indent="-342900" lvl="0" marL="457200" rtl="0" algn="l">
              <a:spcBef>
                <a:spcPts val="0"/>
              </a:spcBef>
              <a:spcAft>
                <a:spcPts val="0"/>
              </a:spcAft>
              <a:buSzPts val="1800"/>
              <a:buChar char="●"/>
            </a:pPr>
            <a:r>
              <a:rPr lang="en"/>
              <a:t>Acts</a:t>
            </a:r>
            <a:r>
              <a:rPr lang="en"/>
              <a:t> at 11 cleavage sites on polyprotein 1ab (see light blue triangles)</a:t>
            </a:r>
            <a:endParaRPr/>
          </a:p>
          <a:p>
            <a:pPr indent="-342900" lvl="0" marL="457200" rtl="0" algn="l">
              <a:spcBef>
                <a:spcPts val="0"/>
              </a:spcBef>
              <a:spcAft>
                <a:spcPts val="0"/>
              </a:spcAft>
              <a:buSzPts val="1800"/>
              <a:buChar char="●"/>
            </a:pPr>
            <a:r>
              <a:rPr lang="en"/>
              <a:t>Common recognition sequence is [ILMVF]-Q-|-[SGACN] (| cleavage site). </a:t>
            </a:r>
            <a:endParaRPr/>
          </a:p>
          <a:p>
            <a:pPr indent="-342900" lvl="0" marL="457200" rtl="0" algn="l">
              <a:spcBef>
                <a:spcPts val="0"/>
              </a:spcBef>
              <a:spcAft>
                <a:spcPts val="0"/>
              </a:spcAft>
              <a:buSzPts val="1800"/>
              <a:buChar char="●"/>
            </a:pPr>
            <a:r>
              <a:rPr lang="en"/>
              <a:t>Drugs can be synthesized against this protein  since no known human proteases has similar cleavage specificity</a:t>
            </a:r>
            <a:endParaRPr/>
          </a:p>
          <a:p>
            <a:pPr indent="0" lvl="0" marL="0" rtl="0" algn="l">
              <a:spcBef>
                <a:spcPts val="1600"/>
              </a:spcBef>
              <a:spcAft>
                <a:spcPts val="1600"/>
              </a:spcAft>
              <a:buNone/>
            </a:pPr>
            <a:r>
              <a:t/>
            </a:r>
            <a:endParaRPr/>
          </a:p>
        </p:txBody>
      </p:sp>
      <p:pic>
        <p:nvPicPr>
          <p:cNvPr id="112" name="Google Shape;112;p19"/>
          <p:cNvPicPr preferRelativeResize="0"/>
          <p:nvPr/>
        </p:nvPicPr>
        <p:blipFill>
          <a:blip r:embed="rId3">
            <a:alphaModFix/>
          </a:blip>
          <a:stretch>
            <a:fillRect/>
          </a:stretch>
        </p:blipFill>
        <p:spPr>
          <a:xfrm>
            <a:off x="1760500" y="2571750"/>
            <a:ext cx="5437249" cy="2257750"/>
          </a:xfrm>
          <a:prstGeom prst="rect">
            <a:avLst/>
          </a:prstGeom>
          <a:noFill/>
          <a:ln cap="flat" cmpd="sng" w="9525">
            <a:solidFill>
              <a:srgbClr val="999999"/>
            </a:solidFill>
            <a:prstDash val="solid"/>
            <a:round/>
            <a:headEnd len="sm" w="sm" type="none"/>
            <a:tailEnd len="sm" w="sm" type="none"/>
          </a:ln>
        </p:spPr>
      </p:pic>
      <p:sp>
        <p:nvSpPr>
          <p:cNvPr id="113" name="Google Shape;113;p19"/>
          <p:cNvSpPr txBox="1"/>
          <p:nvPr/>
        </p:nvSpPr>
        <p:spPr>
          <a:xfrm>
            <a:off x="3871950" y="4788900"/>
            <a:ext cx="4789200" cy="44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https://viralzone.expasy.org/resources/R1ab_topology.png</a:t>
            </a:r>
            <a:endParaRPr sz="11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20"/>
          <p:cNvPicPr preferRelativeResize="0"/>
          <p:nvPr/>
        </p:nvPicPr>
        <p:blipFill>
          <a:blip r:embed="rId3">
            <a:alphaModFix/>
          </a:blip>
          <a:stretch>
            <a:fillRect/>
          </a:stretch>
        </p:blipFill>
        <p:spPr>
          <a:xfrm>
            <a:off x="4447650" y="1152475"/>
            <a:ext cx="4384651" cy="3652124"/>
          </a:xfrm>
          <a:prstGeom prst="rect">
            <a:avLst/>
          </a:prstGeom>
          <a:noFill/>
          <a:ln>
            <a:noFill/>
          </a:ln>
        </p:spPr>
      </p:pic>
      <p:sp>
        <p:nvSpPr>
          <p:cNvPr id="119" name="Google Shape;119;p20"/>
          <p:cNvSpPr txBox="1"/>
          <p:nvPr>
            <p:ph type="title"/>
          </p:nvPr>
        </p:nvSpPr>
        <p:spPr>
          <a:xfrm>
            <a:off x="311700" y="2565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Enzyme: Structure and Function</a:t>
            </a:r>
            <a:endParaRPr/>
          </a:p>
        </p:txBody>
      </p:sp>
      <p:sp>
        <p:nvSpPr>
          <p:cNvPr id="120" name="Google Shape;120;p20"/>
          <p:cNvSpPr txBox="1"/>
          <p:nvPr>
            <p:ph idx="1" type="body"/>
          </p:nvPr>
        </p:nvSpPr>
        <p:spPr>
          <a:xfrm>
            <a:off x="96250" y="926800"/>
            <a:ext cx="4634100" cy="3877800"/>
          </a:xfrm>
          <a:prstGeom prst="rect">
            <a:avLst/>
          </a:prstGeom>
        </p:spPr>
        <p:txBody>
          <a:bodyPr anchorCtr="0" anchor="t" bIns="91425" lIns="91425" spcFirstLastPara="1" rIns="91425" wrap="square" tIns="91425">
            <a:noAutofit/>
          </a:bodyPr>
          <a:lstStyle/>
          <a:p>
            <a:pPr indent="-336550" lvl="0" marL="457200" rtl="0" algn="l">
              <a:lnSpc>
                <a:spcPct val="150000"/>
              </a:lnSpc>
              <a:spcBef>
                <a:spcPts val="0"/>
              </a:spcBef>
              <a:spcAft>
                <a:spcPts val="0"/>
              </a:spcAft>
              <a:buSzPts val="1700"/>
              <a:buChar char="●"/>
            </a:pPr>
            <a:r>
              <a:rPr lang="en" sz="1700"/>
              <a:t>The heart shaped enzyme functions as a homodimer (2 copies of the same protein)</a:t>
            </a:r>
            <a:endParaRPr sz="1700"/>
          </a:p>
          <a:p>
            <a:pPr indent="-336550" lvl="0" marL="457200" rtl="0" algn="l">
              <a:lnSpc>
                <a:spcPct val="150000"/>
              </a:lnSpc>
              <a:spcBef>
                <a:spcPts val="0"/>
              </a:spcBef>
              <a:spcAft>
                <a:spcPts val="0"/>
              </a:spcAft>
              <a:buSzPts val="1700"/>
              <a:buChar char="●"/>
            </a:pPr>
            <a:r>
              <a:rPr lang="en" sz="1700"/>
              <a:t>Each protein chain has an active site </a:t>
            </a:r>
            <a:endParaRPr sz="1700"/>
          </a:p>
          <a:p>
            <a:pPr indent="-336550" lvl="0" marL="457200" rtl="0" algn="l">
              <a:lnSpc>
                <a:spcPct val="150000"/>
              </a:lnSpc>
              <a:spcBef>
                <a:spcPts val="0"/>
              </a:spcBef>
              <a:spcAft>
                <a:spcPts val="0"/>
              </a:spcAft>
              <a:buSzPts val="1700"/>
              <a:buChar char="●"/>
            </a:pPr>
            <a:r>
              <a:rPr lang="en" sz="1700"/>
              <a:t>Overall structure very similar to SARS-CoV Main Protease</a:t>
            </a:r>
            <a:endParaRPr sz="1700"/>
          </a:p>
          <a:p>
            <a:pPr indent="-336550" lvl="0" marL="457200" rtl="0" algn="l">
              <a:lnSpc>
                <a:spcPct val="150000"/>
              </a:lnSpc>
              <a:spcBef>
                <a:spcPts val="0"/>
              </a:spcBef>
              <a:spcAft>
                <a:spcPts val="0"/>
              </a:spcAft>
              <a:buSzPts val="1700"/>
              <a:buChar char="●"/>
            </a:pPr>
            <a:r>
              <a:rPr lang="en" sz="1700"/>
              <a:t>The catalytic residues (amino acids)  H41 (41st amino acid Histidine) and C145 (145th amino acid Cysteine) are important for function</a:t>
            </a:r>
            <a:endParaRPr sz="1700"/>
          </a:p>
          <a:p>
            <a:pPr indent="0" lvl="0" marL="457200" rtl="0" algn="l">
              <a:spcBef>
                <a:spcPts val="1600"/>
              </a:spcBef>
              <a:spcAft>
                <a:spcPts val="1600"/>
              </a:spcAft>
              <a:buNone/>
            </a:pPr>
            <a:r>
              <a:t/>
            </a:r>
            <a:endParaRPr/>
          </a:p>
        </p:txBody>
      </p:sp>
      <p:sp>
        <p:nvSpPr>
          <p:cNvPr id="121" name="Google Shape;121;p20"/>
          <p:cNvSpPr txBox="1"/>
          <p:nvPr>
            <p:ph idx="2" type="body"/>
          </p:nvPr>
        </p:nvSpPr>
        <p:spPr>
          <a:xfrm>
            <a:off x="4832400" y="1017725"/>
            <a:ext cx="3999900" cy="3877800"/>
          </a:xfrm>
          <a:prstGeom prst="rect">
            <a:avLst/>
          </a:prstGeom>
        </p:spPr>
        <p:txBody>
          <a:bodyPr anchorCtr="0" anchor="t" bIns="91425" lIns="91425" spcFirstLastPara="1" rIns="91425" wrap="square" tIns="91425">
            <a:noAutofit/>
          </a:bodyPr>
          <a:lstStyle/>
          <a:p>
            <a:pPr indent="0" lvl="0" marL="2286000" rtl="0" algn="l">
              <a:spcBef>
                <a:spcPts val="0"/>
              </a:spcBef>
              <a:spcAft>
                <a:spcPts val="0"/>
              </a:spcAft>
              <a:buClr>
                <a:schemeClr val="dk1"/>
              </a:buClr>
              <a:buSzPts val="1100"/>
              <a:buFont typeface="Arial"/>
              <a:buNone/>
            </a:pPr>
            <a:r>
              <a:rPr b="1" lang="en" sz="1600">
                <a:solidFill>
                  <a:srgbClr val="980000"/>
                </a:solidFill>
              </a:rPr>
              <a:t>PDB ID 6yb7</a:t>
            </a:r>
            <a:endParaRPr sz="1600"/>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2286000" rtl="0" algn="l">
              <a:spcBef>
                <a:spcPts val="1600"/>
              </a:spcBef>
              <a:spcAft>
                <a:spcPts val="1600"/>
              </a:spcAft>
              <a:buNone/>
            </a:pPr>
            <a:r>
              <a:t/>
            </a:r>
            <a:endParaRPr b="1">
              <a:solidFill>
                <a:srgbClr val="980000"/>
              </a:solidFill>
            </a:endParaRPr>
          </a:p>
        </p:txBody>
      </p:sp>
      <p:sp>
        <p:nvSpPr>
          <p:cNvPr id="122" name="Google Shape;122;p20"/>
          <p:cNvSpPr txBox="1"/>
          <p:nvPr/>
        </p:nvSpPr>
        <p:spPr>
          <a:xfrm>
            <a:off x="4832400" y="3476250"/>
            <a:ext cx="9876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Active site</a:t>
            </a:r>
            <a:endParaRPr/>
          </a:p>
        </p:txBody>
      </p:sp>
      <p:cxnSp>
        <p:nvCxnSpPr>
          <p:cNvPr id="123" name="Google Shape;123;p20"/>
          <p:cNvCxnSpPr>
            <a:stCxn id="122" idx="0"/>
          </p:cNvCxnSpPr>
          <p:nvPr/>
        </p:nvCxnSpPr>
        <p:spPr>
          <a:xfrm flipH="1" rot="10800000">
            <a:off x="5326200" y="2920650"/>
            <a:ext cx="375300" cy="555600"/>
          </a:xfrm>
          <a:prstGeom prst="straightConnector1">
            <a:avLst/>
          </a:prstGeom>
          <a:noFill/>
          <a:ln cap="flat" cmpd="sng" w="28575">
            <a:solidFill>
              <a:srgbClr val="FF9900"/>
            </a:solidFill>
            <a:prstDash val="solid"/>
            <a:round/>
            <a:headEnd len="med" w="med"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Enzyme: Substrates, Inhibitors, Drugs </a:t>
            </a:r>
            <a:endParaRPr/>
          </a:p>
        </p:txBody>
      </p:sp>
      <p:sp>
        <p:nvSpPr>
          <p:cNvPr id="129" name="Google Shape;129;p21"/>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30" name="Google Shape;130;p21"/>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31" name="Google Shape;131;p21"/>
          <p:cNvPicPr preferRelativeResize="0"/>
          <p:nvPr/>
        </p:nvPicPr>
        <p:blipFill>
          <a:blip r:embed="rId3">
            <a:alphaModFix/>
          </a:blip>
          <a:stretch>
            <a:fillRect/>
          </a:stretch>
        </p:blipFill>
        <p:spPr>
          <a:xfrm>
            <a:off x="209950" y="1152475"/>
            <a:ext cx="4101650" cy="3416399"/>
          </a:xfrm>
          <a:prstGeom prst="rect">
            <a:avLst/>
          </a:prstGeom>
          <a:noFill/>
          <a:ln>
            <a:noFill/>
          </a:ln>
        </p:spPr>
      </p:pic>
      <p:pic>
        <p:nvPicPr>
          <p:cNvPr id="132" name="Google Shape;132;p21"/>
          <p:cNvPicPr preferRelativeResize="0"/>
          <p:nvPr/>
        </p:nvPicPr>
        <p:blipFill>
          <a:blip r:embed="rId4">
            <a:alphaModFix/>
          </a:blip>
          <a:stretch>
            <a:fillRect/>
          </a:stretch>
        </p:blipFill>
        <p:spPr>
          <a:xfrm>
            <a:off x="4781525" y="1152471"/>
            <a:ext cx="4101650" cy="3416417"/>
          </a:xfrm>
          <a:prstGeom prst="rect">
            <a:avLst/>
          </a:prstGeom>
          <a:noFill/>
          <a:ln>
            <a:noFill/>
          </a:ln>
        </p:spPr>
      </p:pic>
      <p:sp>
        <p:nvSpPr>
          <p:cNvPr id="133" name="Google Shape;133;p21"/>
          <p:cNvSpPr txBox="1"/>
          <p:nvPr/>
        </p:nvSpPr>
        <p:spPr>
          <a:xfrm>
            <a:off x="346050" y="4568900"/>
            <a:ext cx="3931200" cy="40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Protease bound to substrate analog (PDB ID 6lu7, Liu et al., 2020)</a:t>
            </a:r>
            <a:endParaRPr sz="1000"/>
          </a:p>
        </p:txBody>
      </p:sp>
      <p:sp>
        <p:nvSpPr>
          <p:cNvPr id="134" name="Google Shape;134;p21"/>
          <p:cNvSpPr txBox="1"/>
          <p:nvPr/>
        </p:nvSpPr>
        <p:spPr>
          <a:xfrm>
            <a:off x="4866750" y="4568900"/>
            <a:ext cx="3931200" cy="40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Protease bound to inhibitor (PDB ID 5rg1, Fearon et al., 2020)</a:t>
            </a:r>
            <a:endParaRPr sz="10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