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x.doi.org/10.1038/s41594-020-0480-y"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867e7dd9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67e7dd9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67e7dd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67e7dd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Over 1200 amino acids long</a:t>
            </a:r>
            <a:endParaRPr/>
          </a:p>
          <a:p>
            <a:pPr indent="-298450" lvl="0" marL="457200" rtl="0" algn="l">
              <a:spcBef>
                <a:spcPts val="0"/>
              </a:spcBef>
              <a:spcAft>
                <a:spcPts val="0"/>
              </a:spcAft>
              <a:buSzPts val="1100"/>
              <a:buChar char="●"/>
            </a:pPr>
            <a:r>
              <a:rPr lang="en"/>
              <a:t>Cleaved into 2 pieces S1 and S2</a:t>
            </a:r>
            <a:endParaRPr/>
          </a:p>
          <a:p>
            <a:pPr indent="-298450" lvl="0" marL="457200" rtl="0" algn="l">
              <a:spcBef>
                <a:spcPts val="0"/>
              </a:spcBef>
              <a:spcAft>
                <a:spcPts val="0"/>
              </a:spcAft>
              <a:buSzPts val="1100"/>
              <a:buChar char="●"/>
            </a:pPr>
            <a:r>
              <a:rPr lang="en"/>
              <a:t>RBD is in the S1 domain and the ACE2 binding piece is in S1 as well</a:t>
            </a:r>
            <a:endParaRPr/>
          </a:p>
          <a:p>
            <a:pPr indent="-298450" lvl="0" marL="457200" rtl="0" algn="l">
              <a:spcBef>
                <a:spcPts val="0"/>
              </a:spcBef>
              <a:spcAft>
                <a:spcPts val="0"/>
              </a:spcAft>
              <a:buSzPts val="1100"/>
              <a:buChar char="●"/>
            </a:pPr>
            <a:r>
              <a:rPr lang="en"/>
              <a:t>S2 has fusion peptides that can insert itself into the host cell membrane and help the viral and host membranes fuse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67e7dd9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67e7dd9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spike protein is trimeric (see green, orange, and purple colored chains)</a:t>
            </a:r>
            <a:endParaRPr/>
          </a:p>
          <a:p>
            <a:pPr indent="-298450" lvl="0" marL="457200" rtl="0" algn="l">
              <a:spcBef>
                <a:spcPts val="0"/>
              </a:spcBef>
              <a:spcAft>
                <a:spcPts val="0"/>
              </a:spcAft>
              <a:buSzPts val="1100"/>
              <a:buChar char="●"/>
            </a:pPr>
            <a:r>
              <a:rPr lang="en"/>
              <a:t>The closed form (left) the 3 spike proteins form a bulb like protrusion outside the viral membrane </a:t>
            </a:r>
            <a:endParaRPr/>
          </a:p>
          <a:p>
            <a:pPr indent="-298450" lvl="0" marL="457200" rtl="0" algn="l">
              <a:spcBef>
                <a:spcPts val="0"/>
              </a:spcBef>
              <a:spcAft>
                <a:spcPts val="0"/>
              </a:spcAft>
              <a:buSzPts val="1100"/>
              <a:buChar char="●"/>
            </a:pPr>
            <a:r>
              <a:rPr lang="en"/>
              <a:t>In the open form note that one of the spike protein tip is raised above the other two - reaching out to bind the host target cell. </a:t>
            </a:r>
            <a:endParaRPr/>
          </a:p>
          <a:p>
            <a:pPr indent="-298450" lvl="0" marL="457200" rtl="0" algn="l">
              <a:spcBef>
                <a:spcPts val="0"/>
              </a:spcBef>
              <a:spcAft>
                <a:spcPts val="0"/>
              </a:spcAft>
              <a:buSzPts val="1100"/>
              <a:buChar char="●"/>
            </a:pPr>
            <a:r>
              <a:rPr lang="en"/>
              <a:t>This tip is the receptor binding domain or RBD that binds to the ACE2 receptor on host cells. It is thus the target for many vaccines, where the goal is to help individuals mount an immune response so that they can produce antibodies that interfere (block) the binding of the Spike RBD to the ACE2 receptor.</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Molecular structures shown here were drawn using date from the PDB and the visualization tool Mol*</a:t>
            </a:r>
            <a:endParaRPr/>
          </a:p>
          <a:p>
            <a:pPr indent="0" lvl="0" marL="457200" rtl="0" algn="l">
              <a:spcBef>
                <a:spcPts val="0"/>
              </a:spcBef>
              <a:spcAft>
                <a:spcPts val="0"/>
              </a:spcAft>
              <a:buNone/>
            </a:pP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0f9a73e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0f9a73e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f9a73e9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f9a73e9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0f9a73e9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0f9a73e9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Once the initial attachment has happened the host cell proteases (e.g., TMPRSS2 and Furin) cleave the N-terminal domain of Spike (S1)</a:t>
            </a:r>
            <a:endParaRPr/>
          </a:p>
          <a:p>
            <a:pPr indent="-298450" lvl="0" marL="457200" rtl="0" algn="l">
              <a:spcBef>
                <a:spcPts val="0"/>
              </a:spcBef>
              <a:spcAft>
                <a:spcPts val="0"/>
              </a:spcAft>
              <a:buSzPts val="1100"/>
              <a:buChar char="●"/>
            </a:pPr>
            <a:r>
              <a:rPr lang="en"/>
              <a:t>The remaining part or S2 domain is still a trimer - it helps with the fusion of viarl membrane with the host cell cell membrane. See model in the next slide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0f9a73e9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0f9a73e9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video at the youtube link provided in the slide</a:t>
            </a:r>
            <a:endParaRPr/>
          </a:p>
          <a:p>
            <a:pPr indent="-298450" lvl="0" marL="457200" rtl="0" algn="l">
              <a:spcBef>
                <a:spcPts val="0"/>
              </a:spcBef>
              <a:spcAft>
                <a:spcPts val="0"/>
              </a:spcAft>
              <a:buSzPts val="1100"/>
              <a:buChar char="●"/>
            </a:pPr>
            <a:r>
              <a:rPr lang="en">
                <a:solidFill>
                  <a:schemeClr val="dk1"/>
                </a:solidFill>
              </a:rPr>
              <a:t>The spikes bind to human cells via the ACE2 receptor and then dramatically change shape. </a:t>
            </a:r>
            <a:endParaRPr>
              <a:solidFill>
                <a:schemeClr val="dk1"/>
              </a:solidFill>
            </a:endParaRPr>
          </a:p>
          <a:p>
            <a:pPr indent="-298450" lvl="0" marL="457200" rtl="0" algn="l">
              <a:spcBef>
                <a:spcPts val="0"/>
              </a:spcBef>
              <a:spcAft>
                <a:spcPts val="0"/>
              </a:spcAft>
              <a:buSzPts val="1100"/>
              <a:buChar char="●"/>
            </a:pPr>
            <a:r>
              <a:rPr lang="en"/>
              <a:t>After cleaving the N-terminal domain or the Spike protein - t</a:t>
            </a:r>
            <a:r>
              <a:rPr lang="en"/>
              <a:t>he rod-like portion of the SARS-CoV-2 spike proteins are tips of the spear that will be inserted into host cells.  </a:t>
            </a:r>
            <a:endParaRPr/>
          </a:p>
          <a:p>
            <a:pPr indent="-298450" lvl="0" marL="457200" rtl="0" algn="l">
              <a:spcBef>
                <a:spcPts val="0"/>
              </a:spcBef>
              <a:spcAft>
                <a:spcPts val="0"/>
              </a:spcAft>
              <a:buSzPts val="1100"/>
              <a:buChar char="●"/>
            </a:pPr>
            <a:r>
              <a:rPr lang="en"/>
              <a:t>They jack-knife, folding in on themselves to fuse their own membrane with the membrane of host cells. And that opens the door to coronavirus infection. </a:t>
            </a:r>
            <a:endParaRPr/>
          </a:p>
          <a:p>
            <a:pPr indent="-298450" lvl="0" marL="457200" rtl="0" algn="l">
              <a:spcBef>
                <a:spcPts val="0"/>
              </a:spcBef>
              <a:spcAft>
                <a:spcPts val="0"/>
              </a:spcAft>
              <a:buSzPts val="1100"/>
              <a:buChar char="●"/>
            </a:pPr>
            <a:r>
              <a:rPr lang="en"/>
              <a:t>See also https://discoveries.childrenshospital.org/sars-cov-2-spike-protein/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67e7dd97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67e7dd97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Studying the Spike protein is particularly important because our understanding the Spike protein structure is helping guide vaccine development. </a:t>
            </a:r>
            <a:endParaRPr/>
          </a:p>
          <a:p>
            <a:pPr indent="0" lvl="0" marL="0" rtl="0" algn="l">
              <a:spcBef>
                <a:spcPts val="0"/>
              </a:spcBef>
              <a:spcAft>
                <a:spcPts val="0"/>
              </a:spcAft>
              <a:buNone/>
            </a:pPr>
            <a:r>
              <a:rPr lang="en"/>
              <a:t>Also antibody from convalescent plasma that is being tested as a therapeutic also containing antibodies against Spike protein. </a:t>
            </a:r>
            <a:endParaRPr/>
          </a:p>
          <a:p>
            <a:pPr indent="0" lvl="0" marL="0" rtl="0" algn="l">
              <a:spcBef>
                <a:spcPts val="0"/>
              </a:spcBef>
              <a:spcAft>
                <a:spcPts val="0"/>
              </a:spcAft>
              <a:buNone/>
            </a:pPr>
            <a:r>
              <a:rPr lang="en"/>
              <a:t>For more details see </a:t>
            </a:r>
            <a:r>
              <a:rPr lang="en" u="sng">
                <a:solidFill>
                  <a:schemeClr val="hlink"/>
                </a:solidFill>
                <a:hlinkClick r:id="rId2"/>
              </a:rPr>
              <a:t>10.1038/s41594-020-0480-y</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hyperlink" Target="http://dx.doi.org/10.1126/science.abd425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youtu.be/e2Qi-hAXdJo" TargetMode="External"/><Relationship Id="rId4" Type="http://schemas.openxmlformats.org/officeDocument/2006/relationships/image" Target="../media/image14.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SARS-CoV-2 </a:t>
            </a:r>
            <a:endParaRPr/>
          </a:p>
          <a:p>
            <a:pPr indent="0" lvl="0" marL="0" rtl="0" algn="ctr">
              <a:spcBef>
                <a:spcPts val="0"/>
              </a:spcBef>
              <a:spcAft>
                <a:spcPts val="0"/>
              </a:spcAft>
              <a:buNone/>
            </a:pPr>
            <a:r>
              <a:rPr lang="en"/>
              <a:t>Spike Protein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a:t>
            </a:r>
            <a:endParaRPr/>
          </a:p>
          <a:p>
            <a:pPr indent="0" lvl="0" marL="0" rtl="0" algn="ctr">
              <a:spcBef>
                <a:spcPts val="0"/>
              </a:spcBef>
              <a:spcAft>
                <a:spcPts val="0"/>
              </a:spcAft>
              <a:buClr>
                <a:schemeClr val="dk1"/>
              </a:buClr>
              <a:buSzPts val="1100"/>
              <a:buFont typeface="Arial"/>
              <a:buNone/>
            </a:pPr>
            <a:r>
              <a:rPr lang="en"/>
              <a:t>2020</a:t>
            </a:r>
            <a:endParaRPr/>
          </a:p>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0" l="0" r="49367" t="50147"/>
          <a:stretch/>
        </p:blipFill>
        <p:spPr>
          <a:xfrm>
            <a:off x="935200" y="1212450"/>
            <a:ext cx="1613474" cy="1584724"/>
          </a:xfrm>
          <a:prstGeom prst="rect">
            <a:avLst/>
          </a:prstGeom>
          <a:noFill/>
          <a:ln>
            <a:noFill/>
          </a:ln>
        </p:spPr>
      </p:pic>
      <p:pic>
        <p:nvPicPr>
          <p:cNvPr id="57" name="Google Shape;57;p13"/>
          <p:cNvPicPr preferRelativeResize="0"/>
          <p:nvPr/>
        </p:nvPicPr>
        <p:blipFill>
          <a:blip r:embed="rId4">
            <a:alphaModFix/>
          </a:blip>
          <a:stretch>
            <a:fillRect/>
          </a:stretch>
        </p:blipFill>
        <p:spPr>
          <a:xfrm>
            <a:off x="7956000" y="295875"/>
            <a:ext cx="876300" cy="228600"/>
          </a:xfrm>
          <a:prstGeom prst="rect">
            <a:avLst/>
          </a:prstGeom>
          <a:noFill/>
          <a:ln>
            <a:noFill/>
          </a:ln>
        </p:spPr>
      </p:pic>
      <p:cxnSp>
        <p:nvCxnSpPr>
          <p:cNvPr id="58" name="Google Shape;58;p13"/>
          <p:cNvCxnSpPr>
            <a:endCxn id="57"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Study the Spike Protein?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specifically binds to the host receptor protein (ACE2)</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It is similar to the SARS-CoV Spike protein </a:t>
            </a:r>
            <a:endParaRPr/>
          </a:p>
          <a:p>
            <a:pPr indent="-317500" lvl="1" marL="914400" rtl="0" algn="l">
              <a:spcBef>
                <a:spcPts val="0"/>
              </a:spcBef>
              <a:spcAft>
                <a:spcPts val="0"/>
              </a:spcAft>
              <a:buSzPts val="1400"/>
              <a:buChar char="○"/>
            </a:pPr>
            <a:r>
              <a:rPr lang="en"/>
              <a:t>They are slightly different in sequence and structure</a:t>
            </a:r>
            <a:endParaRPr/>
          </a:p>
          <a:p>
            <a:pPr indent="-317500" lvl="1" marL="914400" rtl="0" algn="l">
              <a:spcBef>
                <a:spcPts val="0"/>
              </a:spcBef>
              <a:spcAft>
                <a:spcPts val="0"/>
              </a:spcAft>
              <a:buSzPts val="1400"/>
              <a:buChar char="○"/>
            </a:pPr>
            <a:r>
              <a:rPr lang="en"/>
              <a:t>Can these differences explain why SARS-CoV was an epidemic, while SARS-CoV-2 became a pandemic (the virus is more infective)</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It is the focus for vaccine development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Spike Protein Sequence</a:t>
            </a:r>
            <a:endParaRPr/>
          </a:p>
        </p:txBody>
      </p:sp>
      <p:pic>
        <p:nvPicPr>
          <p:cNvPr id="70" name="Google Shape;70;p15"/>
          <p:cNvPicPr preferRelativeResize="0"/>
          <p:nvPr/>
        </p:nvPicPr>
        <p:blipFill>
          <a:blip r:embed="rId3">
            <a:alphaModFix/>
          </a:blip>
          <a:stretch>
            <a:fillRect/>
          </a:stretch>
        </p:blipFill>
        <p:spPr>
          <a:xfrm>
            <a:off x="152400" y="1966625"/>
            <a:ext cx="8839202" cy="1018341"/>
          </a:xfrm>
          <a:prstGeom prst="rect">
            <a:avLst/>
          </a:prstGeom>
          <a:noFill/>
          <a:ln>
            <a:noFill/>
          </a:ln>
        </p:spPr>
      </p:pic>
      <p:sp>
        <p:nvSpPr>
          <p:cNvPr id="71" name="Google Shape;71;p15"/>
          <p:cNvSpPr txBox="1"/>
          <p:nvPr/>
        </p:nvSpPr>
        <p:spPr>
          <a:xfrm>
            <a:off x="812250" y="1756475"/>
            <a:ext cx="7500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74EA7"/>
                </a:solidFill>
              </a:rPr>
              <a:t>S1-NTD</a:t>
            </a:r>
            <a:endParaRPr b="1" sz="1000">
              <a:solidFill>
                <a:srgbClr val="674EA7"/>
              </a:solidFill>
            </a:endParaRPr>
          </a:p>
        </p:txBody>
      </p:sp>
      <p:sp>
        <p:nvSpPr>
          <p:cNvPr id="72" name="Google Shape;72;p15"/>
          <p:cNvSpPr txBox="1"/>
          <p:nvPr/>
        </p:nvSpPr>
        <p:spPr>
          <a:xfrm>
            <a:off x="2799450" y="1756475"/>
            <a:ext cx="7500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74EA7"/>
                </a:solidFill>
              </a:rPr>
              <a:t>S1-CTD</a:t>
            </a:r>
            <a:endParaRPr b="1" sz="1000">
              <a:solidFill>
                <a:srgbClr val="674EA7"/>
              </a:solidFill>
            </a:endParaRPr>
          </a:p>
        </p:txBody>
      </p:sp>
      <p:sp>
        <p:nvSpPr>
          <p:cNvPr id="73" name="Google Shape;73;p15"/>
          <p:cNvSpPr txBox="1"/>
          <p:nvPr/>
        </p:nvSpPr>
        <p:spPr>
          <a:xfrm>
            <a:off x="6576750" y="1711025"/>
            <a:ext cx="6075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S2’</a:t>
            </a:r>
            <a:endParaRPr b="1" sz="1000"/>
          </a:p>
        </p:txBody>
      </p:sp>
      <p:sp>
        <p:nvSpPr>
          <p:cNvPr id="74" name="Google Shape;74;p15"/>
          <p:cNvSpPr txBox="1"/>
          <p:nvPr/>
        </p:nvSpPr>
        <p:spPr>
          <a:xfrm>
            <a:off x="1012950" y="2863475"/>
            <a:ext cx="22545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A61C00"/>
                </a:solidFill>
              </a:rPr>
              <a:t>Receptor-binding domain (RBD)</a:t>
            </a:r>
            <a:endParaRPr b="1" sz="1000">
              <a:solidFill>
                <a:srgbClr val="A61C00"/>
              </a:solidFill>
            </a:endParaRPr>
          </a:p>
        </p:txBody>
      </p:sp>
      <p:sp>
        <p:nvSpPr>
          <p:cNvPr id="75" name="Google Shape;75;p15"/>
          <p:cNvSpPr txBox="1"/>
          <p:nvPr/>
        </p:nvSpPr>
        <p:spPr>
          <a:xfrm>
            <a:off x="1385400" y="3435750"/>
            <a:ext cx="3186600" cy="4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solidFill>
                  <a:srgbClr val="A61C00"/>
                </a:solidFill>
              </a:rPr>
              <a:t>Receptor-binding</a:t>
            </a:r>
            <a:r>
              <a:rPr b="1" lang="en" sz="1000">
                <a:solidFill>
                  <a:srgbClr val="A61C00"/>
                </a:solidFill>
              </a:rPr>
              <a:t> motif; binding to </a:t>
            </a:r>
            <a:r>
              <a:rPr b="1" lang="en" sz="1000">
                <a:solidFill>
                  <a:srgbClr val="A61C00"/>
                </a:solidFill>
              </a:rPr>
              <a:t>human</a:t>
            </a:r>
            <a:r>
              <a:rPr b="1" lang="en" sz="1000">
                <a:solidFill>
                  <a:srgbClr val="A61C00"/>
                </a:solidFill>
              </a:rPr>
              <a:t> ACE2</a:t>
            </a:r>
            <a:endParaRPr b="1" sz="1000">
              <a:solidFill>
                <a:srgbClr val="A61C00"/>
              </a:solidFill>
            </a:endParaRPr>
          </a:p>
        </p:txBody>
      </p:sp>
      <p:cxnSp>
        <p:nvCxnSpPr>
          <p:cNvPr id="76" name="Google Shape;76;p15"/>
          <p:cNvCxnSpPr>
            <a:stCxn id="74" idx="0"/>
          </p:cNvCxnSpPr>
          <p:nvPr/>
        </p:nvCxnSpPr>
        <p:spPr>
          <a:xfrm rot="-5400000">
            <a:off x="2179800" y="2624375"/>
            <a:ext cx="199500" cy="278700"/>
          </a:xfrm>
          <a:prstGeom prst="bentConnector2">
            <a:avLst/>
          </a:prstGeom>
          <a:noFill/>
          <a:ln cap="flat" cmpd="sng" w="9525">
            <a:solidFill>
              <a:srgbClr val="000000"/>
            </a:solidFill>
            <a:prstDash val="solid"/>
            <a:round/>
            <a:headEnd len="med" w="med" type="none"/>
            <a:tailEnd len="med" w="med" type="none"/>
          </a:ln>
        </p:spPr>
      </p:cxnSp>
      <p:cxnSp>
        <p:nvCxnSpPr>
          <p:cNvPr id="77" name="Google Shape;77;p15"/>
          <p:cNvCxnSpPr>
            <a:stCxn id="75" idx="0"/>
          </p:cNvCxnSpPr>
          <p:nvPr/>
        </p:nvCxnSpPr>
        <p:spPr>
          <a:xfrm rot="-5400000">
            <a:off x="2953950" y="2918100"/>
            <a:ext cx="542400" cy="4929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78" name="Google Shape;78;p15"/>
          <p:cNvSpPr txBox="1"/>
          <p:nvPr/>
        </p:nvSpPr>
        <p:spPr>
          <a:xfrm>
            <a:off x="4177650" y="1472675"/>
            <a:ext cx="1462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Cleavage; by TMPRSS2 or furin</a:t>
            </a:r>
            <a:endParaRPr b="1" sz="1000"/>
          </a:p>
        </p:txBody>
      </p:sp>
      <p:cxnSp>
        <p:nvCxnSpPr>
          <p:cNvPr id="79" name="Google Shape;79;p15"/>
          <p:cNvCxnSpPr>
            <a:stCxn id="78" idx="2"/>
          </p:cNvCxnSpPr>
          <p:nvPr/>
        </p:nvCxnSpPr>
        <p:spPr>
          <a:xfrm flipH="1">
            <a:off x="4902750" y="2045375"/>
            <a:ext cx="6300" cy="429600"/>
          </a:xfrm>
          <a:prstGeom prst="straightConnector1">
            <a:avLst/>
          </a:prstGeom>
          <a:noFill/>
          <a:ln cap="flat" cmpd="sng" w="9525">
            <a:solidFill>
              <a:schemeClr val="dk2"/>
            </a:solidFill>
            <a:prstDash val="solid"/>
            <a:round/>
            <a:headEnd len="med" w="med" type="none"/>
            <a:tailEnd len="med" w="med" type="none"/>
          </a:ln>
        </p:spPr>
      </p:cxnSp>
      <p:sp>
        <p:nvSpPr>
          <p:cNvPr id="80" name="Google Shape;80;p15"/>
          <p:cNvSpPr txBox="1"/>
          <p:nvPr/>
        </p:nvSpPr>
        <p:spPr>
          <a:xfrm>
            <a:off x="5402250" y="2984975"/>
            <a:ext cx="11745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80000"/>
                </a:solidFill>
              </a:rPr>
              <a:t>Fusion peptides</a:t>
            </a:r>
            <a:endParaRPr b="1" sz="1000">
              <a:solidFill>
                <a:srgbClr val="980000"/>
              </a:solidFill>
            </a:endParaRPr>
          </a:p>
        </p:txBody>
      </p:sp>
      <p:cxnSp>
        <p:nvCxnSpPr>
          <p:cNvPr id="81" name="Google Shape;81;p15"/>
          <p:cNvCxnSpPr>
            <a:stCxn id="80" idx="0"/>
          </p:cNvCxnSpPr>
          <p:nvPr/>
        </p:nvCxnSpPr>
        <p:spPr>
          <a:xfrm>
            <a:off x="5989500" y="2984975"/>
            <a:ext cx="0" cy="0"/>
          </a:xfrm>
          <a:prstGeom prst="straightConnector1">
            <a:avLst/>
          </a:prstGeom>
          <a:noFill/>
          <a:ln cap="flat" cmpd="sng" w="9525">
            <a:solidFill>
              <a:schemeClr val="dk2"/>
            </a:solidFill>
            <a:prstDash val="solid"/>
            <a:round/>
            <a:headEnd len="med" w="med" type="none"/>
            <a:tailEnd len="med" w="med" type="none"/>
          </a:ln>
        </p:spPr>
      </p:cxnSp>
      <p:cxnSp>
        <p:nvCxnSpPr>
          <p:cNvPr id="82" name="Google Shape;82;p15"/>
          <p:cNvCxnSpPr>
            <a:stCxn id="80" idx="0"/>
          </p:cNvCxnSpPr>
          <p:nvPr/>
        </p:nvCxnSpPr>
        <p:spPr>
          <a:xfrm rot="10800000">
            <a:off x="5982600" y="2774375"/>
            <a:ext cx="6900" cy="210600"/>
          </a:xfrm>
          <a:prstGeom prst="straightConnector1">
            <a:avLst/>
          </a:prstGeom>
          <a:noFill/>
          <a:ln cap="flat" cmpd="sng" w="9525">
            <a:solidFill>
              <a:schemeClr val="dk2"/>
            </a:solidFill>
            <a:prstDash val="solid"/>
            <a:round/>
            <a:headEnd len="med" w="med" type="none"/>
            <a:tailEnd len="med" w="med" type="none"/>
          </a:ln>
        </p:spPr>
      </p:cxnSp>
      <p:sp>
        <p:nvSpPr>
          <p:cNvPr id="83" name="Google Shape;83;p15"/>
          <p:cNvSpPr txBox="1"/>
          <p:nvPr/>
        </p:nvSpPr>
        <p:spPr>
          <a:xfrm>
            <a:off x="6922800" y="2871425"/>
            <a:ext cx="14628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B5394"/>
                </a:solidFill>
              </a:rPr>
              <a:t>coiled-coil region</a:t>
            </a:r>
            <a:endParaRPr b="1" sz="1000">
              <a:solidFill>
                <a:srgbClr val="0B5394"/>
              </a:solidFill>
            </a:endParaRPr>
          </a:p>
        </p:txBody>
      </p:sp>
      <p:cxnSp>
        <p:nvCxnSpPr>
          <p:cNvPr id="84" name="Google Shape;84;p15"/>
          <p:cNvCxnSpPr>
            <a:stCxn id="83" idx="0"/>
          </p:cNvCxnSpPr>
          <p:nvPr/>
        </p:nvCxnSpPr>
        <p:spPr>
          <a:xfrm rot="10800000">
            <a:off x="7022100" y="2693225"/>
            <a:ext cx="632100" cy="178200"/>
          </a:xfrm>
          <a:prstGeom prst="straightConnector1">
            <a:avLst/>
          </a:prstGeom>
          <a:noFill/>
          <a:ln cap="flat" cmpd="sng" w="9525">
            <a:solidFill>
              <a:schemeClr val="dk2"/>
            </a:solidFill>
            <a:prstDash val="solid"/>
            <a:round/>
            <a:headEnd len="med" w="med" type="none"/>
            <a:tailEnd len="med" w="med" type="none"/>
          </a:ln>
        </p:spPr>
      </p:cxnSp>
      <p:cxnSp>
        <p:nvCxnSpPr>
          <p:cNvPr id="85" name="Google Shape;85;p15"/>
          <p:cNvCxnSpPr>
            <a:stCxn id="83" idx="0"/>
          </p:cNvCxnSpPr>
          <p:nvPr/>
        </p:nvCxnSpPr>
        <p:spPr>
          <a:xfrm flipH="1" rot="10800000">
            <a:off x="7654200" y="2679725"/>
            <a:ext cx="515700" cy="191700"/>
          </a:xfrm>
          <a:prstGeom prst="straightConnector1">
            <a:avLst/>
          </a:prstGeom>
          <a:noFill/>
          <a:ln cap="flat" cmpd="sng" w="9525">
            <a:solidFill>
              <a:schemeClr val="dk2"/>
            </a:solidFill>
            <a:prstDash val="solid"/>
            <a:round/>
            <a:headEnd len="med" w="med" type="none"/>
            <a:tailEnd len="med" w="med" type="none"/>
          </a:ln>
        </p:spPr>
      </p:cxnSp>
      <p:sp>
        <p:nvSpPr>
          <p:cNvPr id="86" name="Google Shape;86;p15"/>
          <p:cNvSpPr txBox="1"/>
          <p:nvPr/>
        </p:nvSpPr>
        <p:spPr>
          <a:xfrm>
            <a:off x="8385600" y="1713425"/>
            <a:ext cx="3723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TM</a:t>
            </a:r>
            <a:endParaRPr b="1" sz="1000"/>
          </a:p>
        </p:txBody>
      </p:sp>
      <p:sp>
        <p:nvSpPr>
          <p:cNvPr id="87" name="Google Shape;87;p15"/>
          <p:cNvSpPr txBox="1"/>
          <p:nvPr/>
        </p:nvSpPr>
        <p:spPr>
          <a:xfrm>
            <a:off x="8415600" y="2692175"/>
            <a:ext cx="607500" cy="37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000"/>
              <a:t>Cysm</a:t>
            </a:r>
            <a:endParaRPr b="1"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b="10209" l="30533" r="27634" t="0"/>
          <a:stretch/>
        </p:blipFill>
        <p:spPr>
          <a:xfrm>
            <a:off x="311700" y="1176500"/>
            <a:ext cx="2645849" cy="3049099"/>
          </a:xfrm>
          <a:prstGeom prst="rect">
            <a:avLst/>
          </a:prstGeom>
          <a:noFill/>
          <a:ln>
            <a:noFill/>
          </a:ln>
        </p:spPr>
      </p:pic>
      <p:sp>
        <p:nvSpPr>
          <p:cNvPr id="93" name="Google Shape;93;p16"/>
          <p:cNvSpPr/>
          <p:nvPr/>
        </p:nvSpPr>
        <p:spPr>
          <a:xfrm>
            <a:off x="1391150" y="4149400"/>
            <a:ext cx="165300" cy="782100"/>
          </a:xfrm>
          <a:prstGeom prst="can">
            <a:avLst>
              <a:gd fmla="val 25000"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Spike Protein Structure</a:t>
            </a:r>
            <a:endParaRPr/>
          </a:p>
        </p:txBody>
      </p:sp>
      <p:sp>
        <p:nvSpPr>
          <p:cNvPr id="95" name="Google Shape;95;p16"/>
          <p:cNvSpPr/>
          <p:nvPr/>
        </p:nvSpPr>
        <p:spPr>
          <a:xfrm>
            <a:off x="1551975" y="4144375"/>
            <a:ext cx="165300" cy="782100"/>
          </a:xfrm>
          <a:prstGeom prst="can">
            <a:avLst>
              <a:gd fmla="val 25000"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1462325" y="4220575"/>
            <a:ext cx="165300" cy="782100"/>
          </a:xfrm>
          <a:prstGeom prst="can">
            <a:avLst>
              <a:gd fmla="val 25000"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4485138" y="4111300"/>
            <a:ext cx="165300" cy="782100"/>
          </a:xfrm>
          <a:prstGeom prst="can">
            <a:avLst>
              <a:gd fmla="val 25000"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4645963" y="4106275"/>
            <a:ext cx="165300" cy="782100"/>
          </a:xfrm>
          <a:prstGeom prst="can">
            <a:avLst>
              <a:gd fmla="val 25000"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4556313" y="4182475"/>
            <a:ext cx="165300" cy="782100"/>
          </a:xfrm>
          <a:prstGeom prst="can">
            <a:avLst>
              <a:gd fmla="val 25000"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7372250" y="4149400"/>
            <a:ext cx="165300" cy="782100"/>
          </a:xfrm>
          <a:prstGeom prst="can">
            <a:avLst>
              <a:gd fmla="val 25000"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7533075" y="4144375"/>
            <a:ext cx="165300" cy="782100"/>
          </a:xfrm>
          <a:prstGeom prst="can">
            <a:avLst>
              <a:gd fmla="val 25000"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7443425" y="4220575"/>
            <a:ext cx="165300" cy="782100"/>
          </a:xfrm>
          <a:prstGeom prst="can">
            <a:avLst>
              <a:gd fmla="val 25000"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txBox="1"/>
          <p:nvPr/>
        </p:nvSpPr>
        <p:spPr>
          <a:xfrm>
            <a:off x="349325" y="1017725"/>
            <a:ext cx="23913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SARS-CoV-2 spike (closed state)</a:t>
            </a:r>
            <a:endParaRPr b="1" sz="1000"/>
          </a:p>
          <a:p>
            <a:pPr indent="0" lvl="0" marL="0" rtl="0" algn="l">
              <a:spcBef>
                <a:spcPts val="0"/>
              </a:spcBef>
              <a:spcAft>
                <a:spcPts val="0"/>
              </a:spcAft>
              <a:buNone/>
            </a:pPr>
            <a:r>
              <a:rPr b="1" lang="en" sz="1000"/>
              <a:t>PDB ID 6vxx</a:t>
            </a:r>
            <a:endParaRPr b="1" sz="1000"/>
          </a:p>
        </p:txBody>
      </p:sp>
      <p:sp>
        <p:nvSpPr>
          <p:cNvPr id="104" name="Google Shape;104;p16"/>
          <p:cNvSpPr txBox="1"/>
          <p:nvPr/>
        </p:nvSpPr>
        <p:spPr>
          <a:xfrm>
            <a:off x="7792875" y="1223975"/>
            <a:ext cx="733200" cy="4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FF"/>
                </a:solidFill>
              </a:rPr>
              <a:t>RBD</a:t>
            </a:r>
            <a:endParaRPr b="1" sz="1000">
              <a:solidFill>
                <a:srgbClr val="FF00FF"/>
              </a:solidFill>
            </a:endParaRPr>
          </a:p>
        </p:txBody>
      </p:sp>
      <p:pic>
        <p:nvPicPr>
          <p:cNvPr id="105" name="Google Shape;105;p16"/>
          <p:cNvPicPr preferRelativeResize="0"/>
          <p:nvPr/>
        </p:nvPicPr>
        <p:blipFill rotWithShape="1">
          <a:blip r:embed="rId4">
            <a:alphaModFix/>
          </a:blip>
          <a:srcRect b="4780" l="27630" r="30537" t="0"/>
          <a:stretch/>
        </p:blipFill>
        <p:spPr>
          <a:xfrm>
            <a:off x="3103325" y="1109550"/>
            <a:ext cx="2645849" cy="3215724"/>
          </a:xfrm>
          <a:prstGeom prst="rect">
            <a:avLst/>
          </a:prstGeom>
          <a:noFill/>
          <a:ln>
            <a:noFill/>
          </a:ln>
        </p:spPr>
      </p:pic>
      <p:pic>
        <p:nvPicPr>
          <p:cNvPr id="106" name="Google Shape;106;p16"/>
          <p:cNvPicPr preferRelativeResize="0"/>
          <p:nvPr/>
        </p:nvPicPr>
        <p:blipFill rotWithShape="1">
          <a:blip r:embed="rId5">
            <a:alphaModFix/>
          </a:blip>
          <a:srcRect b="6120" l="27326" r="28931" t="0"/>
          <a:stretch/>
        </p:blipFill>
        <p:spPr>
          <a:xfrm>
            <a:off x="5894950" y="894550"/>
            <a:ext cx="2867801" cy="3287924"/>
          </a:xfrm>
          <a:prstGeom prst="rect">
            <a:avLst/>
          </a:prstGeom>
          <a:noFill/>
          <a:ln>
            <a:noFill/>
          </a:ln>
        </p:spPr>
      </p:pic>
      <p:sp>
        <p:nvSpPr>
          <p:cNvPr id="107" name="Google Shape;107;p16"/>
          <p:cNvSpPr txBox="1"/>
          <p:nvPr/>
        </p:nvSpPr>
        <p:spPr>
          <a:xfrm>
            <a:off x="4721625" y="1017725"/>
            <a:ext cx="2391300" cy="6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SARS-CoV-2 spike (</a:t>
            </a:r>
            <a:r>
              <a:rPr b="1" lang="en" sz="1100">
                <a:solidFill>
                  <a:schemeClr val="dk1"/>
                </a:solidFill>
              </a:rPr>
              <a:t>a single receptor-binding domain up</a:t>
            </a:r>
            <a:r>
              <a:rPr b="1" lang="en" sz="1000"/>
              <a:t>)</a:t>
            </a:r>
            <a:endParaRPr b="1" sz="1000"/>
          </a:p>
          <a:p>
            <a:pPr indent="0" lvl="0" marL="0" rtl="0" algn="ctr">
              <a:spcBef>
                <a:spcPts val="0"/>
              </a:spcBef>
              <a:spcAft>
                <a:spcPts val="0"/>
              </a:spcAft>
              <a:buNone/>
            </a:pPr>
            <a:r>
              <a:rPr b="1" lang="en" sz="1000"/>
              <a:t>PDB ID 6vsb</a:t>
            </a:r>
            <a:endParaRPr b="1" sz="1000"/>
          </a:p>
        </p:txBody>
      </p:sp>
      <p:pic>
        <p:nvPicPr>
          <p:cNvPr id="108" name="Google Shape;108;p16"/>
          <p:cNvPicPr preferRelativeResize="0"/>
          <p:nvPr/>
        </p:nvPicPr>
        <p:blipFill>
          <a:blip r:embed="rId6">
            <a:alphaModFix/>
          </a:blip>
          <a:stretch>
            <a:fillRect/>
          </a:stretch>
        </p:blipFill>
        <p:spPr>
          <a:xfrm>
            <a:off x="3267976" y="4309163"/>
            <a:ext cx="2391300" cy="604914"/>
          </a:xfrm>
          <a:prstGeom prst="rect">
            <a:avLst/>
          </a:prstGeom>
          <a:noFill/>
          <a:ln>
            <a:noFill/>
          </a:ln>
        </p:spPr>
      </p:pic>
      <p:pic>
        <p:nvPicPr>
          <p:cNvPr id="109" name="Google Shape;109;p16"/>
          <p:cNvPicPr preferRelativeResize="0"/>
          <p:nvPr/>
        </p:nvPicPr>
        <p:blipFill>
          <a:blip r:embed="rId6">
            <a:alphaModFix/>
          </a:blip>
          <a:stretch>
            <a:fillRect/>
          </a:stretch>
        </p:blipFill>
        <p:spPr>
          <a:xfrm>
            <a:off x="5659263" y="4325263"/>
            <a:ext cx="2391300" cy="604914"/>
          </a:xfrm>
          <a:prstGeom prst="rect">
            <a:avLst/>
          </a:prstGeom>
          <a:noFill/>
          <a:ln>
            <a:noFill/>
          </a:ln>
        </p:spPr>
      </p:pic>
      <p:pic>
        <p:nvPicPr>
          <p:cNvPr id="110" name="Google Shape;110;p16"/>
          <p:cNvPicPr preferRelativeResize="0"/>
          <p:nvPr/>
        </p:nvPicPr>
        <p:blipFill>
          <a:blip r:embed="rId6">
            <a:alphaModFix/>
          </a:blip>
          <a:stretch>
            <a:fillRect/>
          </a:stretch>
        </p:blipFill>
        <p:spPr>
          <a:xfrm>
            <a:off x="876676" y="4325263"/>
            <a:ext cx="2391300" cy="6049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6" name="Google Shape;116;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Angiotensin-converting enzyme 2</a:t>
            </a:r>
            <a:endParaRPr/>
          </a:p>
          <a:p>
            <a:pPr indent="-317500" lvl="0" marL="457200" rtl="0" algn="l">
              <a:spcBef>
                <a:spcPts val="0"/>
              </a:spcBef>
              <a:spcAft>
                <a:spcPts val="0"/>
              </a:spcAft>
              <a:buSzPts val="1400"/>
              <a:buChar char="●"/>
            </a:pPr>
            <a:r>
              <a:rPr lang="en"/>
              <a:t>Carboxy-peptidase Enzyme </a:t>
            </a:r>
            <a:endParaRPr/>
          </a:p>
          <a:p>
            <a:pPr indent="-317500" lvl="0" marL="457200" rtl="0" algn="l">
              <a:spcBef>
                <a:spcPts val="0"/>
              </a:spcBef>
              <a:spcAft>
                <a:spcPts val="0"/>
              </a:spcAft>
              <a:buSzPts val="1400"/>
              <a:buChar char="●"/>
            </a:pPr>
            <a:r>
              <a:rPr lang="en"/>
              <a:t>Has a Zinc bound to the active site</a:t>
            </a:r>
            <a:endParaRPr/>
          </a:p>
          <a:p>
            <a:pPr indent="-317500" lvl="0" marL="457200" rtl="0" algn="l">
              <a:spcBef>
                <a:spcPts val="0"/>
              </a:spcBef>
              <a:spcAft>
                <a:spcPts val="0"/>
              </a:spcAft>
              <a:buSzPts val="1400"/>
              <a:buChar char="●"/>
            </a:pPr>
            <a:r>
              <a:rPr lang="en"/>
              <a:t>Converts: </a:t>
            </a:r>
            <a:endParaRPr/>
          </a:p>
          <a:p>
            <a:pPr indent="-304800" lvl="1" marL="914400" rtl="0" algn="l">
              <a:spcBef>
                <a:spcPts val="0"/>
              </a:spcBef>
              <a:spcAft>
                <a:spcPts val="0"/>
              </a:spcAft>
              <a:buSzPts val="1200"/>
              <a:buChar char="○"/>
            </a:pPr>
            <a:r>
              <a:rPr lang="en"/>
              <a:t>Angiotensin I to angiotensin 1-9, a peptide with anti-hypertrophic effects and </a:t>
            </a:r>
            <a:endParaRPr/>
          </a:p>
          <a:p>
            <a:pPr indent="-304800" lvl="1" marL="914400" rtl="0" algn="l">
              <a:spcBef>
                <a:spcPts val="0"/>
              </a:spcBef>
              <a:spcAft>
                <a:spcPts val="0"/>
              </a:spcAft>
              <a:buSzPts val="1200"/>
              <a:buChar char="○"/>
            </a:pPr>
            <a:r>
              <a:rPr lang="en"/>
              <a:t>Angiotensin II to angiotensin 1-7, a peptide with vasodilator and anti-proliferation effects</a:t>
            </a:r>
            <a:endParaRPr/>
          </a:p>
          <a:p>
            <a:pPr indent="-317500" lvl="0" marL="457200" rtl="0" algn="l">
              <a:spcBef>
                <a:spcPts val="0"/>
              </a:spcBef>
              <a:spcAft>
                <a:spcPts val="0"/>
              </a:spcAft>
              <a:buSzPts val="1400"/>
              <a:buChar char="●"/>
            </a:pPr>
            <a:r>
              <a:rPr lang="en"/>
              <a:t>Overall, </a:t>
            </a:r>
            <a:r>
              <a:rPr lang="en"/>
              <a:t>regulates heart function by regulating blood volume </a:t>
            </a:r>
            <a:endParaRPr/>
          </a:p>
          <a:p>
            <a:pPr indent="-317500" lvl="0" marL="457200" rtl="0" algn="l">
              <a:spcBef>
                <a:spcPts val="0"/>
              </a:spcBef>
              <a:spcAft>
                <a:spcPts val="0"/>
              </a:spcAft>
              <a:buSzPts val="1400"/>
              <a:buChar char="●"/>
            </a:pPr>
            <a:r>
              <a:rPr lang="en"/>
              <a:t>Found on lung, GI tract mucosal cells</a:t>
            </a:r>
            <a:endParaRPr/>
          </a:p>
          <a:p>
            <a:pPr indent="-317500" lvl="0" marL="457200" rtl="0" algn="l">
              <a:spcBef>
                <a:spcPts val="0"/>
              </a:spcBef>
              <a:spcAft>
                <a:spcPts val="0"/>
              </a:spcAft>
              <a:buSzPts val="1400"/>
              <a:buChar char="●"/>
            </a:pPr>
            <a:r>
              <a:rPr lang="en"/>
              <a:t>Receptor for SARS, and SARS-CoV-2 virus</a:t>
            </a:r>
            <a:endParaRPr/>
          </a:p>
        </p:txBody>
      </p:sp>
      <p:sp>
        <p:nvSpPr>
          <p:cNvPr id="117" name="Google Shape;11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ACE2 Receptor</a:t>
            </a:r>
            <a:endParaRPr/>
          </a:p>
        </p:txBody>
      </p:sp>
      <p:pic>
        <p:nvPicPr>
          <p:cNvPr id="118" name="Google Shape;118;p17"/>
          <p:cNvPicPr preferRelativeResize="0"/>
          <p:nvPr/>
        </p:nvPicPr>
        <p:blipFill rotWithShape="1">
          <a:blip r:embed="rId3">
            <a:alphaModFix/>
          </a:blip>
          <a:srcRect b="15535" l="19351" r="16611" t="11769"/>
          <a:stretch/>
        </p:blipFill>
        <p:spPr>
          <a:xfrm>
            <a:off x="4832400" y="1017725"/>
            <a:ext cx="3999900" cy="3782015"/>
          </a:xfrm>
          <a:prstGeom prst="rect">
            <a:avLst/>
          </a:prstGeom>
          <a:noFill/>
          <a:ln>
            <a:noFill/>
          </a:ln>
        </p:spPr>
      </p:pic>
      <p:sp>
        <p:nvSpPr>
          <p:cNvPr id="119" name="Google Shape;119;p17"/>
          <p:cNvSpPr txBox="1"/>
          <p:nvPr/>
        </p:nvSpPr>
        <p:spPr>
          <a:xfrm>
            <a:off x="5536000" y="4378800"/>
            <a:ext cx="1625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ACE2 extracellular domain; PDB ID 1r42</a:t>
            </a:r>
            <a:endParaRPr b="1" sz="1000"/>
          </a:p>
        </p:txBody>
      </p:sp>
      <p:sp>
        <p:nvSpPr>
          <p:cNvPr id="120" name="Google Shape;120;p17"/>
          <p:cNvSpPr txBox="1"/>
          <p:nvPr/>
        </p:nvSpPr>
        <p:spPr>
          <a:xfrm>
            <a:off x="7161400" y="827000"/>
            <a:ext cx="16254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FF00FF"/>
                </a:solidFill>
              </a:rPr>
              <a:t>Spike protein binding region</a:t>
            </a:r>
            <a:endParaRPr b="1">
              <a:solidFill>
                <a:srgbClr val="FF00FF"/>
              </a:solidFill>
            </a:endParaRPr>
          </a:p>
        </p:txBody>
      </p:sp>
      <p:sp>
        <p:nvSpPr>
          <p:cNvPr id="121" name="Google Shape;121;p17"/>
          <p:cNvSpPr txBox="1"/>
          <p:nvPr/>
        </p:nvSpPr>
        <p:spPr>
          <a:xfrm>
            <a:off x="6142500" y="2501463"/>
            <a:ext cx="1971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Enzyme Active Site</a:t>
            </a:r>
            <a:endParaRPr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Spike:ACE2 Binding</a:t>
            </a:r>
            <a:endParaRPr/>
          </a:p>
          <a:p>
            <a:pPr indent="0" lvl="0" marL="0" rtl="0" algn="l">
              <a:spcBef>
                <a:spcPts val="0"/>
              </a:spcBef>
              <a:spcAft>
                <a:spcPts val="0"/>
              </a:spcAft>
              <a:buNone/>
            </a:pPr>
            <a:r>
              <a:t/>
            </a:r>
            <a:endParaRPr/>
          </a:p>
        </p:txBody>
      </p:sp>
      <p:sp>
        <p:nvSpPr>
          <p:cNvPr id="127" name="Google Shape;127;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interaction of Spike protein and ACE2  is mediated by the Receptor Binding Domain (RBD) in Spike </a:t>
            </a:r>
            <a:endParaRPr/>
          </a:p>
          <a:p>
            <a:pPr indent="0" lvl="0" marL="457200" rtl="0" algn="l">
              <a:spcBef>
                <a:spcPts val="1600"/>
              </a:spcBef>
              <a:spcAft>
                <a:spcPts val="0"/>
              </a:spcAft>
              <a:buNone/>
            </a:pPr>
            <a:r>
              <a:t/>
            </a:r>
            <a:endParaRPr/>
          </a:p>
          <a:p>
            <a:pPr indent="-317500" lvl="0" marL="457200" rtl="0" algn="l">
              <a:spcBef>
                <a:spcPts val="1600"/>
              </a:spcBef>
              <a:spcAft>
                <a:spcPts val="0"/>
              </a:spcAft>
              <a:buSzPts val="1400"/>
              <a:buChar char="●"/>
            </a:pPr>
            <a:r>
              <a:rPr lang="en"/>
              <a:t>Two different structures are shown here to provide insights into how the ACE2-RBD </a:t>
            </a:r>
            <a:r>
              <a:rPr lang="en"/>
              <a:t>binding helps the Virus attach itself to host cells and how it brings the viral and host cell membranes close to each other </a:t>
            </a:r>
            <a:r>
              <a:rPr lang="en"/>
              <a:t> </a:t>
            </a:r>
            <a:endParaRPr/>
          </a:p>
        </p:txBody>
      </p:sp>
      <p:sp>
        <p:nvSpPr>
          <p:cNvPr id="128" name="Google Shape;128;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9" name="Google Shape;129;p18"/>
          <p:cNvPicPr preferRelativeResize="0"/>
          <p:nvPr/>
        </p:nvPicPr>
        <p:blipFill>
          <a:blip r:embed="rId3">
            <a:alphaModFix/>
          </a:blip>
          <a:stretch>
            <a:fillRect/>
          </a:stretch>
        </p:blipFill>
        <p:spPr>
          <a:xfrm>
            <a:off x="5421026" y="1017725"/>
            <a:ext cx="2923410" cy="3991026"/>
          </a:xfrm>
          <a:prstGeom prst="rect">
            <a:avLst/>
          </a:prstGeom>
          <a:noFill/>
          <a:ln>
            <a:noFill/>
          </a:ln>
        </p:spPr>
      </p:pic>
      <p:sp>
        <p:nvSpPr>
          <p:cNvPr id="130" name="Google Shape;130;p18"/>
          <p:cNvSpPr txBox="1"/>
          <p:nvPr/>
        </p:nvSpPr>
        <p:spPr>
          <a:xfrm>
            <a:off x="6441000" y="281225"/>
            <a:ext cx="2391300" cy="6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00FF"/>
                </a:solidFill>
              </a:rPr>
              <a:t>SARS-CoV-2 spike (</a:t>
            </a:r>
            <a:r>
              <a:rPr b="1" lang="en" sz="1100">
                <a:solidFill>
                  <a:srgbClr val="0000FF"/>
                </a:solidFill>
              </a:rPr>
              <a:t>a single receptor-binding domain up</a:t>
            </a:r>
            <a:r>
              <a:rPr b="1" lang="en" sz="1000">
                <a:solidFill>
                  <a:srgbClr val="0000FF"/>
                </a:solidFill>
              </a:rPr>
              <a:t>)</a:t>
            </a:r>
            <a:endParaRPr b="1" sz="1000">
              <a:solidFill>
                <a:srgbClr val="0000FF"/>
              </a:solidFill>
            </a:endParaRPr>
          </a:p>
          <a:p>
            <a:pPr indent="0" lvl="0" marL="0" rtl="0" algn="ctr">
              <a:spcBef>
                <a:spcPts val="0"/>
              </a:spcBef>
              <a:spcAft>
                <a:spcPts val="0"/>
              </a:spcAft>
              <a:buNone/>
            </a:pPr>
            <a:r>
              <a:rPr b="1" lang="en" sz="1000">
                <a:solidFill>
                  <a:srgbClr val="0000FF"/>
                </a:solidFill>
              </a:rPr>
              <a:t>PDB ID 6vsb</a:t>
            </a:r>
            <a:endParaRPr b="1" sz="1000">
              <a:solidFill>
                <a:srgbClr val="0000FF"/>
              </a:solidFill>
            </a:endParaRPr>
          </a:p>
        </p:txBody>
      </p:sp>
      <p:sp>
        <p:nvSpPr>
          <p:cNvPr id="131" name="Google Shape;131;p18"/>
          <p:cNvSpPr txBox="1"/>
          <p:nvPr/>
        </p:nvSpPr>
        <p:spPr>
          <a:xfrm>
            <a:off x="7176900" y="3635325"/>
            <a:ext cx="1967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0000"/>
                </a:solidFill>
              </a:rPr>
              <a:t>RBD/ACE2-Support Protein complex; PDB ID 6m17</a:t>
            </a:r>
            <a:endParaRPr b="1" sz="1000">
              <a:solidFill>
                <a:srgbClr val="FF0000"/>
              </a:solidFill>
            </a:endParaRPr>
          </a:p>
        </p:txBody>
      </p:sp>
      <p:sp>
        <p:nvSpPr>
          <p:cNvPr id="132" name="Google Shape;132;p18"/>
          <p:cNvSpPr/>
          <p:nvPr/>
        </p:nvSpPr>
        <p:spPr>
          <a:xfrm>
            <a:off x="5421025" y="2106000"/>
            <a:ext cx="1829400" cy="3037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rot="2257518">
            <a:off x="6700243" y="770870"/>
            <a:ext cx="1829499" cy="244791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txBox="1"/>
          <p:nvPr/>
        </p:nvSpPr>
        <p:spPr>
          <a:xfrm>
            <a:off x="6644450" y="4770825"/>
            <a:ext cx="2269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http://pdb101.rcsb.org/motm/246</a:t>
            </a:r>
            <a:endParaRPr sz="1000"/>
          </a:p>
        </p:txBody>
      </p:sp>
      <p:sp>
        <p:nvSpPr>
          <p:cNvPr id="135" name="Google Shape;135;p18"/>
          <p:cNvSpPr txBox="1"/>
          <p:nvPr/>
        </p:nvSpPr>
        <p:spPr>
          <a:xfrm>
            <a:off x="4793375" y="2816438"/>
            <a:ext cx="868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ACE2</a:t>
            </a:r>
            <a:endParaRPr b="1" sz="1200"/>
          </a:p>
        </p:txBody>
      </p:sp>
      <p:sp>
        <p:nvSpPr>
          <p:cNvPr id="136" name="Google Shape;136;p18"/>
          <p:cNvSpPr txBox="1"/>
          <p:nvPr/>
        </p:nvSpPr>
        <p:spPr>
          <a:xfrm>
            <a:off x="6398250" y="2451138"/>
            <a:ext cx="868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RBD</a:t>
            </a:r>
            <a:endParaRPr b="1" sz="1200"/>
          </a:p>
        </p:txBody>
      </p:sp>
      <p:sp>
        <p:nvSpPr>
          <p:cNvPr id="137" name="Google Shape;137;p18"/>
          <p:cNvSpPr txBox="1"/>
          <p:nvPr/>
        </p:nvSpPr>
        <p:spPr>
          <a:xfrm>
            <a:off x="6505025" y="1425400"/>
            <a:ext cx="935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Spike Protein</a:t>
            </a:r>
            <a:endParaRPr b="1"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Happens After Attachment?</a:t>
            </a:r>
            <a:endParaRPr/>
          </a:p>
        </p:txBody>
      </p:sp>
      <p:sp>
        <p:nvSpPr>
          <p:cNvPr id="143" name="Google Shape;14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N-terminal domain of the Spike protein is cleaved by host cell proteases </a:t>
            </a:r>
            <a:endParaRPr/>
          </a:p>
        </p:txBody>
      </p:sp>
      <p:pic>
        <p:nvPicPr>
          <p:cNvPr id="144" name="Google Shape;144;p19"/>
          <p:cNvPicPr preferRelativeResize="0"/>
          <p:nvPr/>
        </p:nvPicPr>
        <p:blipFill rotWithShape="1">
          <a:blip r:embed="rId3">
            <a:alphaModFix/>
          </a:blip>
          <a:srcRect b="0" l="17237" r="19854" t="10249"/>
          <a:stretch/>
        </p:blipFill>
        <p:spPr>
          <a:xfrm>
            <a:off x="1425850" y="1885550"/>
            <a:ext cx="2699776" cy="3206901"/>
          </a:xfrm>
          <a:prstGeom prst="rect">
            <a:avLst/>
          </a:prstGeom>
          <a:noFill/>
          <a:ln>
            <a:noFill/>
          </a:ln>
        </p:spPr>
      </p:pic>
      <p:pic>
        <p:nvPicPr>
          <p:cNvPr id="145" name="Google Shape;145;p19"/>
          <p:cNvPicPr preferRelativeResize="0"/>
          <p:nvPr/>
        </p:nvPicPr>
        <p:blipFill rotWithShape="1">
          <a:blip r:embed="rId4">
            <a:alphaModFix/>
          </a:blip>
          <a:srcRect b="6856" l="35423" r="34819" t="6126"/>
          <a:stretch/>
        </p:blipFill>
        <p:spPr>
          <a:xfrm>
            <a:off x="6459125" y="1936600"/>
            <a:ext cx="1275274" cy="3104799"/>
          </a:xfrm>
          <a:prstGeom prst="rect">
            <a:avLst/>
          </a:prstGeom>
          <a:noFill/>
          <a:ln>
            <a:noFill/>
          </a:ln>
        </p:spPr>
      </p:pic>
      <p:cxnSp>
        <p:nvCxnSpPr>
          <p:cNvPr id="146" name="Google Shape;146;p19"/>
          <p:cNvCxnSpPr>
            <a:stCxn id="144" idx="3"/>
            <a:endCxn id="145" idx="1"/>
          </p:cNvCxnSpPr>
          <p:nvPr/>
        </p:nvCxnSpPr>
        <p:spPr>
          <a:xfrm>
            <a:off x="4125626" y="3489001"/>
            <a:ext cx="2333400" cy="0"/>
          </a:xfrm>
          <a:prstGeom prst="straightConnector1">
            <a:avLst/>
          </a:prstGeom>
          <a:noFill/>
          <a:ln cap="flat" cmpd="sng" w="9525">
            <a:solidFill>
              <a:schemeClr val="dk2"/>
            </a:solidFill>
            <a:prstDash val="solid"/>
            <a:round/>
            <a:headEnd len="med" w="med" type="none"/>
            <a:tailEnd len="med" w="med" type="triangle"/>
          </a:ln>
        </p:spPr>
      </p:cxnSp>
      <p:sp>
        <p:nvSpPr>
          <p:cNvPr id="147" name="Google Shape;147;p19"/>
          <p:cNvSpPr txBox="1"/>
          <p:nvPr/>
        </p:nvSpPr>
        <p:spPr>
          <a:xfrm>
            <a:off x="4017125" y="3061200"/>
            <a:ext cx="21000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TMPRSS2 and Furin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8" name="Google Shape;148;p19"/>
          <p:cNvSpPr txBox="1"/>
          <p:nvPr/>
        </p:nvSpPr>
        <p:spPr>
          <a:xfrm>
            <a:off x="5468175" y="4378800"/>
            <a:ext cx="1625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Postfusion Spike S2 trimer</a:t>
            </a:r>
            <a:r>
              <a:rPr b="1" lang="en" sz="1000"/>
              <a:t>; PDB ID 6xra</a:t>
            </a:r>
            <a:endParaRPr b="1" sz="1000"/>
          </a:p>
        </p:txBody>
      </p:sp>
      <p:sp>
        <p:nvSpPr>
          <p:cNvPr id="149" name="Google Shape;149;p19"/>
          <p:cNvSpPr txBox="1"/>
          <p:nvPr/>
        </p:nvSpPr>
        <p:spPr>
          <a:xfrm>
            <a:off x="980725" y="4175450"/>
            <a:ext cx="1625400" cy="80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200"/>
              </a:spcAft>
              <a:buNone/>
            </a:pPr>
            <a:r>
              <a:rPr b="1" lang="en" sz="1100">
                <a:solidFill>
                  <a:schemeClr val="dk1"/>
                </a:solidFill>
              </a:rPr>
              <a:t>SARS-CoV-2 spike protein</a:t>
            </a:r>
            <a:r>
              <a:rPr b="1" lang="en" sz="1100"/>
              <a:t>; PDB ID 6xr8</a:t>
            </a:r>
            <a:endParaRPr b="1" sz="1100"/>
          </a:p>
        </p:txBody>
      </p:sp>
      <p:sp>
        <p:nvSpPr>
          <p:cNvPr id="150" name="Google Shape;150;p19"/>
          <p:cNvSpPr txBox="1"/>
          <p:nvPr/>
        </p:nvSpPr>
        <p:spPr>
          <a:xfrm>
            <a:off x="3393025" y="4703625"/>
            <a:ext cx="180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10.1126/science.abd4251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Fusion of Host cell and Viral membrarnes</a:t>
            </a:r>
            <a:endParaRPr/>
          </a:p>
        </p:txBody>
      </p:sp>
      <p:sp>
        <p:nvSpPr>
          <p:cNvPr id="156" name="Google Shape;156;p20"/>
          <p:cNvSpPr txBox="1"/>
          <p:nvPr/>
        </p:nvSpPr>
        <p:spPr>
          <a:xfrm>
            <a:off x="2972475" y="4603225"/>
            <a:ext cx="38937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Watch video </a:t>
            </a:r>
            <a:r>
              <a:rPr lang="en" u="sng">
                <a:solidFill>
                  <a:schemeClr val="hlink"/>
                </a:solidFill>
                <a:hlinkClick r:id="rId3"/>
              </a:rPr>
              <a:t>https://youtu.be/e2Qi-hAXdJo</a:t>
            </a:r>
            <a:r>
              <a:rPr lang="en"/>
              <a:t> </a:t>
            </a:r>
            <a:endParaRPr/>
          </a:p>
        </p:txBody>
      </p:sp>
      <p:pic>
        <p:nvPicPr>
          <p:cNvPr id="157" name="Google Shape;157;p20"/>
          <p:cNvPicPr preferRelativeResize="0"/>
          <p:nvPr/>
        </p:nvPicPr>
        <p:blipFill rotWithShape="1">
          <a:blip r:embed="rId4">
            <a:alphaModFix/>
          </a:blip>
          <a:srcRect b="0" l="16015" r="0" t="0"/>
          <a:stretch/>
        </p:blipFill>
        <p:spPr>
          <a:xfrm>
            <a:off x="311699" y="1169275"/>
            <a:ext cx="4467975" cy="3200402"/>
          </a:xfrm>
          <a:prstGeom prst="rect">
            <a:avLst/>
          </a:prstGeom>
          <a:noFill/>
          <a:ln>
            <a:noFill/>
          </a:ln>
        </p:spPr>
      </p:pic>
      <p:pic>
        <p:nvPicPr>
          <p:cNvPr id="158" name="Google Shape;158;p20"/>
          <p:cNvPicPr preferRelativeResize="0"/>
          <p:nvPr/>
        </p:nvPicPr>
        <p:blipFill rotWithShape="1">
          <a:blip r:embed="rId5">
            <a:alphaModFix/>
          </a:blip>
          <a:srcRect b="1569" l="0" r="0" t="1569"/>
          <a:stretch/>
        </p:blipFill>
        <p:spPr>
          <a:xfrm>
            <a:off x="6001625" y="1169263"/>
            <a:ext cx="2786867" cy="3200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Binding Convalescent Antibody</a:t>
            </a:r>
            <a:endParaRPr/>
          </a:p>
        </p:txBody>
      </p:sp>
      <p:sp>
        <p:nvSpPr>
          <p:cNvPr id="164" name="Google Shape;164;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a:t>
            </a:r>
            <a:r>
              <a:rPr lang="en"/>
              <a:t>ntibody, EY6A, isolated from an individual convalescing from COVID-19</a:t>
            </a:r>
            <a:endParaRPr/>
          </a:p>
          <a:p>
            <a:pPr indent="-317500" lvl="0" marL="457200" rtl="0" algn="l">
              <a:spcBef>
                <a:spcPts val="0"/>
              </a:spcBef>
              <a:spcAft>
                <a:spcPts val="0"/>
              </a:spcAft>
              <a:buSzPts val="1400"/>
              <a:buChar char="●"/>
            </a:pPr>
            <a:r>
              <a:rPr lang="en"/>
              <a:t>Binds RBD of the viral spike protein tightly (KD of 2 nM) </a:t>
            </a:r>
            <a:endParaRPr/>
          </a:p>
          <a:p>
            <a:pPr indent="-317500" lvl="0" marL="457200" rtl="0" algn="l">
              <a:spcBef>
                <a:spcPts val="0"/>
              </a:spcBef>
              <a:spcAft>
                <a:spcPts val="0"/>
              </a:spcAft>
              <a:buSzPts val="1400"/>
              <a:buChar char="●"/>
            </a:pPr>
            <a:r>
              <a:rPr lang="en"/>
              <a:t>Identifies the highly conserved epitope, away from the ACE2 receptor binding site.</a:t>
            </a:r>
            <a:endParaRPr/>
          </a:p>
          <a:p>
            <a:pPr indent="-317500" lvl="0" marL="457200" rtl="0" algn="l">
              <a:spcBef>
                <a:spcPts val="0"/>
              </a:spcBef>
              <a:spcAft>
                <a:spcPts val="0"/>
              </a:spcAft>
              <a:buSzPts val="1400"/>
              <a:buChar char="●"/>
            </a:pPr>
            <a:r>
              <a:rPr lang="en"/>
              <a:t>Neutralizes SARS-CoV-2 and cross-reacts with SARS-CoV-1</a:t>
            </a:r>
            <a:endParaRPr/>
          </a:p>
          <a:p>
            <a:pPr indent="-317500" lvl="0" marL="457200" rtl="0" algn="l">
              <a:spcBef>
                <a:spcPts val="0"/>
              </a:spcBef>
              <a:spcAft>
                <a:spcPts val="0"/>
              </a:spcAft>
              <a:buSzPts val="1400"/>
              <a:buChar char="●"/>
            </a:pPr>
            <a:r>
              <a:rPr lang="en"/>
              <a:t>candidate therapeutic for COVID-19</a:t>
            </a:r>
            <a:endParaRPr/>
          </a:p>
        </p:txBody>
      </p:sp>
      <p:sp>
        <p:nvSpPr>
          <p:cNvPr id="165" name="Google Shape;165;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6" name="Google Shape;166;p21"/>
          <p:cNvPicPr preferRelativeResize="0"/>
          <p:nvPr/>
        </p:nvPicPr>
        <p:blipFill rotWithShape="1">
          <a:blip r:embed="rId3">
            <a:alphaModFix/>
          </a:blip>
          <a:srcRect b="0" l="17534" r="20152" t="9173"/>
          <a:stretch/>
        </p:blipFill>
        <p:spPr>
          <a:xfrm>
            <a:off x="5265250" y="1017713"/>
            <a:ext cx="2849024" cy="3457327"/>
          </a:xfrm>
          <a:prstGeom prst="rect">
            <a:avLst/>
          </a:prstGeom>
          <a:noFill/>
          <a:ln>
            <a:noFill/>
          </a:ln>
        </p:spPr>
      </p:pic>
      <p:sp>
        <p:nvSpPr>
          <p:cNvPr id="167" name="Google Shape;167;p21"/>
          <p:cNvSpPr txBox="1"/>
          <p:nvPr/>
        </p:nvSpPr>
        <p:spPr>
          <a:xfrm>
            <a:off x="4832400" y="4378950"/>
            <a:ext cx="39999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SARS-CoV-2 Spike glycoprotein in complex with a neutralizing antibody EY6A Fab; PDB ID 6zdh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