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</p:sldMasterIdLst>
  <p:notesMasterIdLst>
    <p:notesMasterId r:id="rId39"/>
  </p:notesMasterIdLst>
  <p:handoutMasterIdLst>
    <p:handoutMasterId r:id="rId40"/>
  </p:handoutMasterIdLst>
  <p:sldIdLst>
    <p:sldId id="256" r:id="rId17"/>
    <p:sldId id="257" r:id="rId18"/>
    <p:sldId id="273" r:id="rId19"/>
    <p:sldId id="274" r:id="rId20"/>
    <p:sldId id="261" r:id="rId21"/>
    <p:sldId id="277" r:id="rId22"/>
    <p:sldId id="278" r:id="rId23"/>
    <p:sldId id="279" r:id="rId24"/>
    <p:sldId id="276" r:id="rId25"/>
    <p:sldId id="291" r:id="rId26"/>
    <p:sldId id="280" r:id="rId27"/>
    <p:sldId id="262" r:id="rId28"/>
    <p:sldId id="281" r:id="rId29"/>
    <p:sldId id="282" r:id="rId30"/>
    <p:sldId id="283" r:id="rId31"/>
    <p:sldId id="284" r:id="rId32"/>
    <p:sldId id="260" r:id="rId33"/>
    <p:sldId id="285" r:id="rId34"/>
    <p:sldId id="286" r:id="rId35"/>
    <p:sldId id="287" r:id="rId36"/>
    <p:sldId id="288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udent Worker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918C"/>
    <a:srgbClr val="D81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-2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4.xml"/><Relationship Id="rId31" Type="http://schemas.openxmlformats.org/officeDocument/2006/relationships/slide" Target="slides/slide15.xml"/><Relationship Id="rId32" Type="http://schemas.openxmlformats.org/officeDocument/2006/relationships/slide" Target="slides/slide16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7.xml"/><Relationship Id="rId34" Type="http://schemas.openxmlformats.org/officeDocument/2006/relationships/slide" Target="slides/slide18.xml"/><Relationship Id="rId35" Type="http://schemas.openxmlformats.org/officeDocument/2006/relationships/slide" Target="slides/slide19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37" Type="http://schemas.openxmlformats.org/officeDocument/2006/relationships/slide" Target="slides/slide21.xml"/><Relationship Id="rId38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commentAuthors" Target="commentAuthors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19T12:38:38.666" idx="4">
    <p:pos x="5083" y="703"/>
    <p:text>Changed link  to appropriate PDB 101 link 
Please note that this is one of those links that you said that rob would fix up to say "dna" or such. 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69879-8E42-1D44-B2D0-F664BEEDF9B6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2330A-1392-C846-88BF-140362AAC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066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7F274-273A-7E44-BACB-52C59C5F5612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7C9ED-528F-8949-AAD2-46AB7A25D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715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C9ED-528F-8949-AAD2-46AB7A25DF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76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C9ED-528F-8949-AAD2-46AB7A25DF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2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fld id="{249D3971-202E-4948-8136-67DEFDD3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2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fld id="{249D3971-202E-4948-8136-67DEFDD3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360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024D7-C1A8-0A4E-9834-C6EAD1A16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37649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B81F7-3E98-9247-9F09-9693B8CE8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07596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477DC-EFB8-8B43-A1E1-9C8ED952B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77113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888FD-6B49-054E-9D91-7F275CA04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6764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5F9C2-86A3-C44A-95AF-E1F8AD433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89075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26215-5C3B-104C-A3A3-BC73D9182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4523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E4D4D-756C-3544-AA27-D49560970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15449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1B4DC-AECE-6543-8110-88881498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37147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984A-18B5-034D-AE4F-A69B3140F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79137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1F5D6-D20F-CF40-BCEF-2BB9DA090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2539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fld id="{249D3971-202E-4948-8136-67DEFDD3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486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E24E8-FCEC-A741-B1A2-93127B478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48101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F220B-59DD-874E-BBCA-EB99DD33A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81807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52EDE-30CB-FA4A-B1BC-89CE0F385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18650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61817-DAAF-1E4A-B178-EB6145E95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52352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F02C6-58B9-9749-B80C-5A998A6C2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93121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7E6DC-D49F-254A-B32E-762C1CF09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04060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BAD75-AFB5-2A4F-B398-EB78D0E60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51205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6214D-BF69-7846-B7E8-30205B40F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14957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772E0-24A6-AC49-91AE-D086A1871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7490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23C79-617B-AB49-A0AD-3FE30E64D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03780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1A65F-B4F2-2843-9CF8-EFEE92B80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39255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BD8AC-385D-7644-8A76-A1AB350F5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11197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076E5-E8C8-7040-A663-243DE1B60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49448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D1090-7E1D-9B4A-A524-785C23EEA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41702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B1308-D3F7-8344-B1FE-8A1E441F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53016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14416-FD0C-634B-A97A-F7AF41584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15089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F5D7C-3C9D-5D43-A3B7-AF7E3E154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24091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7CE64-FD19-1549-9B2B-4015E89D9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09887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9DB2-A12A-EC4F-88AC-410043C08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7156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A0C8A-3673-D843-9568-73D07B8AA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70955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D5DAD-CA70-864B-A84F-08CEFAEC8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22717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 txBox="1">
            <a:spLocks/>
          </p:cNvSpPr>
          <p:nvPr userDrawn="1"/>
        </p:nvSpPr>
        <p:spPr>
          <a:xfrm>
            <a:off x="87313" y="6492875"/>
            <a:ext cx="905668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95B3D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atin typeface="Calibri"/>
              </a:rPr>
              <a:t>Tanaya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Bhowmick</a:t>
            </a:r>
            <a:r>
              <a:rPr lang="en-US" dirty="0" smtClean="0">
                <a:latin typeface="Calibri"/>
              </a:rPr>
              <a:t>                                                                        Developed as part of the RCSB Collaborative Curriculum Development Program 2014.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E97513-1C81-1742-A3F4-5942D0E69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04517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F7EF7-2A8A-314D-A182-467753E32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81556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4515C-8F42-624B-A680-C5CF268BC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57553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308EF-D8CC-B045-88C2-E193DD84E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93760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F084-51C0-0043-8AEF-48AEAAC4C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4412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2C2A7-E42E-8740-8577-D8F7C6DF9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32570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0D3B6-C2EB-1C44-852D-202CF5E93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39490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33B3-C6FE-1447-89AE-FC070273B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50949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BD406-2325-A34C-A56F-5D133630F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5349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BE76F-7DDD-8448-B6FC-B1D3B93FA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27308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EEE99-F64D-B346-8CE8-94DFD4D5D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87258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643FB-551C-AA49-B030-264491025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18313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86BCB-E2DA-204D-91D5-637E1FFFD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12885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6FDD1-C21A-FA44-8EC4-15D94EEAF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06270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33E1A-46BE-6246-BAE6-AD53A34F1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28524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8ED5F-71A9-064B-AEA9-8128C283A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14592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D1610-84D6-794F-90A7-4AEBFDE32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12906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DF25B-556D-B34D-A22C-0DB71DC6C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54038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23E75-76EE-B840-A3C0-1D8C7AB45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47248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F5AD-F9E7-8848-9C56-E1C182DD5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67574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789F-DA5B-7A47-A7FD-49051ED6C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21559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E77F0-BD8B-A448-830A-BD21C6980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36823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FCCFE-CDC1-DF4F-A83C-CE2237CD4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07304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B1ABC-1206-2841-90EB-DEB0CE8F1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85214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CA4D5-5445-0145-9EB0-6D0E017C5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55124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F4910-A7F6-8C4E-B328-1266BFB81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42517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4C23B-3A7F-964B-8C0A-CC3B55B2A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91355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745C-A22C-694C-8ABC-ACFF0DEA1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60578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33D4E-54DA-174A-B44F-B16BB0AD1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07668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20D06-D354-C74F-8F73-DCEC951E3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80564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481E9-CBEA-1045-A5E3-D874B8447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3794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69433-39C4-5F4E-A310-98E7E70C3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117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3FB66-D058-A147-BF9E-D900FB2AC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01157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C2205-5CF8-4F45-834A-DC6FB35EB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81455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A56B2-E536-EA4D-8C71-A338EB89F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42101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4846-E192-5449-832E-5309769F2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72344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7C284-D55E-2C48-BBB9-A3599D92B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38424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86169-4DA6-D748-A105-75E460DC2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15225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EEA86-A4F8-6145-85EC-3B6BEC5A1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48473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E6C1F-D916-9B44-89B7-2435518B3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66368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8F1A4-EAC9-E04F-8B86-B1F9223E8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36927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B7515-0074-B849-90B5-B38B1E9D6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89910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70C9A-A546-7745-BAC0-4820D4FBC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75765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0ED30-4086-0C40-B7B5-7C2BC6ED5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0716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5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48C9-B36F-A843-8CD8-91C1366D7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50591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3A07-28A9-9D46-AC37-C59B8ECB8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32593"/>
      </p:ext>
    </p:extLst>
  </p:cSld>
  <p:clrMapOvr>
    <a:masterClrMapping/>
  </p:clrMapOvr>
  <p:transition xmlns:p14="http://schemas.microsoft.com/office/powerpoint/2010/main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18505-4DE4-6945-86C5-78F613446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01910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11C18-DB04-4D42-9153-B09C53CC8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64420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B6798-737D-274F-91D9-4AE7F69DA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6556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6DBEB-FFBC-B845-9110-F67A73295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34751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A4891-0774-E640-BC88-A6F84D836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30432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51210-D988-E24D-9838-2BCFFC367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44766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5676D-AFBF-3140-BC60-02779737E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95081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890F1-6A07-1549-8BBD-1770D4276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8185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fld id="{249D3971-202E-4948-8136-67DEFDD3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9623F-8AE7-6E4A-A107-FC3C1795E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42008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7EEEB-D90F-4340-8F68-AA37953D9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6550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5EF3F-88BF-854E-AD41-3E634CC47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10211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ED325-F274-C447-B23D-D2E6B86F5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29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3187A-FEF3-6345-AFD4-048044FDE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743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AEB0-0026-6145-836F-5C64E589A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06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FCE3-5BFA-334B-B5D4-0EF0D2055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64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2A61D-7826-584D-9A76-DE1BEE91C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42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71D59-AA19-4244-AD6D-19A3FE3F7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25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BBDF-AC16-CB46-B4EC-07A3CB2ED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fld id="{249D3971-202E-4948-8136-67DEFDD3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37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D8568-07DD-2B49-B8D2-E976B2D03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632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DD9F5-3C75-8941-B202-A936F8137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13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6196-0A00-C64E-A514-DDAE45CAB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64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CC9BE-0971-8E48-85D3-B60DD6DDC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941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751D-43E8-3F4D-A304-95DA7E446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16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2DD57-CEB9-7843-8401-2CED543D2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13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A05A-74B4-BD40-A596-6294EF352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816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0895E-BBF6-FB4A-A0E0-EE5645FC3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969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06A47-8DCD-4145-8544-1F60DEB68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546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8A577-B4F2-0642-9560-D52AB848D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5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fld id="{249D3971-202E-4948-8136-67DEFDD3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67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4C1D-F219-F342-BF8D-BB2CCECC8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407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6FE40-921D-B74A-AFC0-8AF44D557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646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1BAE5-C8AE-464A-9F08-9E7F08B49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487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A66B8-6DF6-9745-8924-6F865465E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969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E8826-A0A0-8747-BEB7-12E526508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803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26394-F06C-594F-A972-7EE4B16F9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135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07814-C059-4A45-B7B1-C3964B1FA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8472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77259-574C-BC4F-8D60-C1564D18F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15610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5928B-9261-3945-ACDC-0D1FDE8B6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6988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32D1B-5278-8946-88A4-751BB694A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82778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fld id="{249D3971-202E-4948-8136-67DEFDD3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89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9727F-05A6-6847-AD33-B07D2ED95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23751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FDDCF-2F6C-4744-9D22-9674BFE0B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11767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63208-286E-7342-AB19-989E7D789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7816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01A50-58B3-EB4C-A7E1-647C6C0AA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31438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82E16-4EDB-9546-9BB3-20664B2C0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73630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985F2-966D-8142-BAB0-EF0C37912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50854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F17F2-B0BB-F047-AFB3-757E76766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94027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B17B6-F418-924E-BC8C-C3C0AE675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35371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3761B-A9F0-2B40-917A-EB32019EF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43660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7ABD6-38B6-CF41-BEE2-2EB489165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4020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fld id="{249D3971-202E-4948-8136-67DEFDD3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86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6E764-E066-894F-8859-46C3FA081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76782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99491-8FD6-6444-8483-A57F18E30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77514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E57BC-5DCE-4045-BA8B-26FE08377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86361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65E49-1FB2-994F-A51E-0540E686F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07052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E2CB9-6824-EB4E-B203-916FF9E28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65882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A918E-307F-4145-96CA-A64F33E87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5964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F83BE-48D0-9F45-9228-D1F42BE8F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50443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C7D6D-AE88-AE4F-BAA9-AB693DACE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01245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7D568-D551-314E-B275-CCBF33333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28872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2AD40-F1FD-AB45-8B6D-4B311A6B2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51454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fld id="{249D3971-202E-4948-8136-67DEFDD3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654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59211-770E-C043-9A6F-CF6ED8CDA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51884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FB663-8E76-FA43-BF3A-BC25A7A1E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56691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3E0E6-9D70-A446-8BF8-B9113592E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3323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D2948-06C2-B24A-B872-536D3C505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99262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0CC79-B9F3-EF46-A8B2-BD23E7E0A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56505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07ECC-3059-2946-96B3-09EAEF054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75636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11210-9A58-9A4A-8048-EABFCE911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55929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BC561-E4FC-114C-9118-06DC52805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57624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076AC-C830-B94A-9B48-75F351705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98318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34554-6678-044E-AD69-0FC832A5A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91906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fld id="{249D3971-202E-4948-8136-67DEFDD3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208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B39A0-A508-3D42-A5EE-2C1DC958C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85535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3BE91-ABFE-CA41-B276-0E89BA70F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14843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71C11-C802-2E40-A341-C2847AF45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9807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DB396-6E6C-514B-B637-7094441D2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21282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DDC26-4B14-884C-82E7-375DC3BEA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09432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39E5A-6F26-5045-AF6F-240EA6A16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34520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D1C30-9162-934F-9237-960DF158E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81499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7633A-1AA4-C349-8E37-005BCDEF5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20142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3A6EE-BA8D-6042-81E2-668ECC016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74254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2BF23-0FF3-C44B-9819-2B3EC74D7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78930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fld id="{249D3971-202E-4948-8136-67DEFDD3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021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BAC1B-D97C-D044-9714-942BE9C7C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72491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25441-3B05-8D49-9A83-941433F19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81950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713A8-C87D-6C4B-AF1D-C011A240B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27856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F791D-BB80-4C41-BBE7-CFB536537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71489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CDC68-5C84-4F4D-B252-4CDA39A9F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86463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A001-6574-FD40-BD87-6BD928352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70942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4918-6A58-E748-B940-006CCF3B7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0471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A6DDF-BA93-B449-8E55-6C85B418F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35060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452C9-CE95-EE4B-BF40-0432B76D9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29102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5BC82-F9C2-D542-815D-1C686A7DC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10453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580188"/>
            <a:ext cx="9144000" cy="282575"/>
          </a:xfrm>
          <a:prstGeom prst="rect">
            <a:avLst/>
          </a:prstGeom>
          <a:solidFill>
            <a:srgbClr val="6B96B7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rgbClr val="6B96B7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9204" name="Title Placeholder 1"/>
          <p:cNvSpPr>
            <a:spLocks noGrp="1"/>
          </p:cNvSpPr>
          <p:nvPr>
            <p:ph type="title"/>
          </p:nvPr>
        </p:nvSpPr>
        <p:spPr bwMode="auto">
          <a:xfrm>
            <a:off x="368300" y="147638"/>
            <a:ext cx="81661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920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8" y="1071563"/>
            <a:ext cx="8229600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72250"/>
            <a:ext cx="9144000" cy="26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6B96B7"/>
                </a:solidFill>
                <a:latin typeface="Calibri"/>
                <a:ea typeface="+mn-ea"/>
                <a:cs typeface="+mn-cs"/>
              </a:defRPr>
            </a:lvl1pPr>
          </a:lstStyle>
          <a:p>
            <a:r>
              <a:rPr lang="en-US" smtClean="0"/>
              <a:t>Developed as part of Collaborative Curriculum Development 2015</a:t>
            </a:r>
            <a:endParaRPr lang="en-US" dirty="0"/>
          </a:p>
        </p:txBody>
      </p:sp>
      <p:pic>
        <p:nvPicPr>
          <p:cNvPr id="179207" name="Picture 6" descr="PDB-RCSB-logo-blue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287338"/>
            <a:ext cx="14922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3A5265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5265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5265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5265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5265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5265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5265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5265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A5265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171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172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173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4763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76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Date Placeholder 2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343400" y="1036638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E1E1E1"/>
                </a:solidFill>
                <a:latin typeface="Georgia" charset="0"/>
                <a:cs typeface="+mn-cs"/>
              </a:defRPr>
            </a:lvl1pPr>
          </a:lstStyle>
          <a:p>
            <a:pPr>
              <a:defRPr/>
            </a:pPr>
            <a:fld id="{C6B8FB97-832A-2F42-9A93-D3A37A1E1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xmlns:p14="http://schemas.microsoft.com/office/powerpoint/2010/main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"/>
        <a:defRPr sz="2200">
          <a:solidFill>
            <a:schemeClr val="tx2"/>
          </a:solidFill>
          <a:latin typeface="+mn-lt"/>
          <a:ea typeface="ＭＳ Ｐゴシック" charset="0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charset="0"/>
        <a:buChar char="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charset="0"/>
        <a:buChar char=""/>
        <a:defRPr sz="2000">
          <a:solidFill>
            <a:schemeClr val="tx2"/>
          </a:solidFill>
          <a:latin typeface="+mn-lt"/>
          <a:ea typeface="ＭＳ Ｐゴシック" charset="0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8288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6pPr>
      <a:lvl7pPr marL="22860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7pPr>
      <a:lvl8pPr marL="27432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8pPr>
      <a:lvl9pPr marL="32004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8195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8196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819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704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70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7" name="Date Placeholder 1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267200" y="6324600"/>
            <a:ext cx="6096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FFFFFF"/>
                </a:solidFill>
                <a:latin typeface="Georgia" charset="0"/>
                <a:cs typeface="+mn-cs"/>
              </a:defRPr>
            </a:lvl1pPr>
          </a:lstStyle>
          <a:p>
            <a:pPr>
              <a:defRPr/>
            </a:pPr>
            <a:fld id="{E5CDC9BD-436B-8C41-B73F-8AABC0168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xmlns:p14="http://schemas.microsoft.com/office/powerpoint/2010/main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"/>
        <a:defRPr sz="2200">
          <a:solidFill>
            <a:schemeClr val="tx2"/>
          </a:solidFill>
          <a:latin typeface="+mn-lt"/>
          <a:ea typeface="ＭＳ Ｐゴシック" charset="0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charset="0"/>
        <a:buChar char="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charset="0"/>
        <a:buChar char=""/>
        <a:defRPr sz="2000">
          <a:solidFill>
            <a:schemeClr val="tx2"/>
          </a:solidFill>
          <a:latin typeface="+mn-lt"/>
          <a:ea typeface="ＭＳ Ｐゴシック" charset="0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8288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6pPr>
      <a:lvl7pPr marL="22860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7pPr>
      <a:lvl8pPr marL="27432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8pPr>
      <a:lvl9pPr marL="32004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9219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9220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9221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9222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99341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934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E1E1E1"/>
                </a:solidFill>
                <a:latin typeface="Georgia" charset="0"/>
                <a:cs typeface="+mn-cs"/>
              </a:defRPr>
            </a:lvl1pPr>
          </a:lstStyle>
          <a:p>
            <a:pPr>
              <a:defRPr/>
            </a:pPr>
            <a:fld id="{29C93EE0-FE68-0349-9EB7-467CFF4D7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3" name="Date Placeholder 4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1625" y="6410325"/>
            <a:ext cx="3382963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xmlns:p14="http://schemas.microsoft.com/office/powerpoint/2010/main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"/>
        <a:defRPr sz="2200">
          <a:solidFill>
            <a:schemeClr val="tx2"/>
          </a:solidFill>
          <a:latin typeface="+mn-lt"/>
          <a:ea typeface="ＭＳ Ｐゴシック" charset="0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charset="0"/>
        <a:buChar char="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charset="0"/>
        <a:buChar char=""/>
        <a:defRPr sz="2000">
          <a:solidFill>
            <a:schemeClr val="tx2"/>
          </a:solidFill>
          <a:latin typeface="+mn-lt"/>
          <a:ea typeface="ＭＳ Ｐゴシック" charset="0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8288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6pPr>
      <a:lvl7pPr marL="22860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7pPr>
      <a:lvl8pPr marL="27432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8pPr>
      <a:lvl9pPr marL="32004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243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024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0245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0246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1629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16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E1E1E1"/>
                </a:solidFill>
                <a:latin typeface="Georgia" charset="0"/>
                <a:cs typeface="+mn-cs"/>
              </a:defRPr>
            </a:lvl1pPr>
          </a:lstStyle>
          <a:p>
            <a:pPr>
              <a:defRPr/>
            </a:pPr>
            <a:fld id="{29479661-A0FD-3E49-9C69-E2E463181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3" name="Date Placeholder 4"/>
          <p:cNvSpPr>
            <a:spLocks noGrp="1"/>
          </p:cNvSpPr>
          <p:nvPr>
            <p:ph type="dt" sz="half" idx="2"/>
          </p:nvPr>
        </p:nvSpPr>
        <p:spPr>
          <a:xfrm>
            <a:off x="5788025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1625" y="6410325"/>
            <a:ext cx="3584575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xmlns:p14="http://schemas.microsoft.com/office/powerpoint/2010/main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"/>
        <a:defRPr sz="2200">
          <a:solidFill>
            <a:schemeClr val="tx2"/>
          </a:solidFill>
          <a:latin typeface="+mn-lt"/>
          <a:ea typeface="ＭＳ Ｐゴシック" charset="0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charset="0"/>
        <a:buChar char="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charset="0"/>
        <a:buChar char=""/>
        <a:defRPr sz="2000">
          <a:solidFill>
            <a:schemeClr val="tx2"/>
          </a:solidFill>
          <a:latin typeface="+mn-lt"/>
          <a:ea typeface="ＭＳ Ｐゴシック" charset="0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8288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6pPr>
      <a:lvl7pPr marL="22860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7pPr>
      <a:lvl8pPr marL="27432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8pPr>
      <a:lvl9pPr marL="32004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126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126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126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3915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391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E1E1E1"/>
                </a:solidFill>
                <a:latin typeface="Georgia" charset="0"/>
                <a:cs typeface="+mn-cs"/>
              </a:defRPr>
            </a:lvl1pPr>
          </a:lstStyle>
          <a:p>
            <a:pPr>
              <a:defRPr/>
            </a:pPr>
            <a:fld id="{0CD3068D-9223-DF4B-B491-960AA9267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xmlns:p14="http://schemas.microsoft.com/office/powerpoint/2010/main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"/>
        <a:defRPr sz="2200">
          <a:solidFill>
            <a:schemeClr val="tx2"/>
          </a:solidFill>
          <a:latin typeface="+mn-lt"/>
          <a:ea typeface="ＭＳ Ｐゴシック" charset="0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charset="0"/>
        <a:buChar char="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charset="0"/>
        <a:buChar char=""/>
        <a:defRPr sz="2000">
          <a:solidFill>
            <a:schemeClr val="tx2"/>
          </a:solidFill>
          <a:latin typeface="+mn-lt"/>
          <a:ea typeface="ＭＳ Ｐゴシック" charset="0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8288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6pPr>
      <a:lvl7pPr marL="22860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7pPr>
      <a:lvl8pPr marL="27432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8pPr>
      <a:lvl9pPr marL="32004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2291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2292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2293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7" name="Straight Connector 26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6203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620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5150" y="3009900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E1E1E1"/>
                </a:solidFill>
                <a:latin typeface="Georgia" charset="0"/>
                <a:cs typeface="+mn-cs"/>
              </a:defRPr>
            </a:lvl1pPr>
          </a:lstStyle>
          <a:p>
            <a:pPr>
              <a:defRPr/>
            </a:pPr>
            <a:fld id="{0720593D-5701-7043-91F0-93174E675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"/>
        <a:defRPr sz="2200">
          <a:solidFill>
            <a:schemeClr val="tx2"/>
          </a:solidFill>
          <a:latin typeface="+mn-lt"/>
          <a:ea typeface="ＭＳ Ｐゴシック" charset="0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charset="0"/>
        <a:buChar char="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charset="0"/>
        <a:buChar char=""/>
        <a:defRPr sz="2000">
          <a:solidFill>
            <a:schemeClr val="tx2"/>
          </a:solidFill>
          <a:latin typeface="+mn-lt"/>
          <a:ea typeface="ＭＳ Ｐゴシック" charset="0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8288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6pPr>
      <a:lvl7pPr marL="22860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7pPr>
      <a:lvl8pPr marL="27432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8pPr>
      <a:lvl9pPr marL="32004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3315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331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3317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8491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849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Date Placeholder 19"/>
          <p:cNvSpPr>
            <a:spLocks noGrp="1" noChangeArrowheads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20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22" name="Slide Number Placeholder 2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E1E1E1"/>
                </a:solidFill>
                <a:latin typeface="Georgia" charset="0"/>
                <a:cs typeface="+mn-cs"/>
              </a:defRPr>
            </a:lvl1pPr>
          </a:lstStyle>
          <a:p>
            <a:pPr>
              <a:defRPr/>
            </a:pPr>
            <a:fld id="{021BD16D-5A80-6642-83B9-B9206BB78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"/>
        <a:defRPr sz="2200">
          <a:solidFill>
            <a:schemeClr val="tx2"/>
          </a:solidFill>
          <a:latin typeface="+mn-lt"/>
          <a:ea typeface="ＭＳ Ｐゴシック" charset="0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charset="0"/>
        <a:buChar char="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charset="0"/>
        <a:buChar char=""/>
        <a:defRPr sz="2000">
          <a:solidFill>
            <a:schemeClr val="tx2"/>
          </a:solidFill>
          <a:latin typeface="+mn-lt"/>
          <a:ea typeface="ＭＳ Ｐゴシック" charset="0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8288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6pPr>
      <a:lvl7pPr marL="22860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7pPr>
      <a:lvl8pPr marL="27432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8pPr>
      <a:lvl9pPr marL="32004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027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029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5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" name="Date Placeholder 27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32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4343400" y="2198688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E1E1E1"/>
                </a:solidFill>
                <a:latin typeface="Georgia" charset="0"/>
                <a:cs typeface="+mn-cs"/>
              </a:defRPr>
            </a:lvl1pPr>
          </a:lstStyle>
          <a:p>
            <a:pPr>
              <a:defRPr/>
            </a:pPr>
            <a:fld id="{2B389914-EA10-0C49-B944-CC3516C0F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"/>
        <a:defRPr sz="2200">
          <a:solidFill>
            <a:schemeClr val="tx2"/>
          </a:solidFill>
          <a:latin typeface="+mn-lt"/>
          <a:ea typeface="ＭＳ Ｐゴシック" charset="0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charset="0"/>
        <a:buChar char="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charset="0"/>
        <a:buChar char=""/>
        <a:defRPr sz="2000">
          <a:solidFill>
            <a:schemeClr val="tx2"/>
          </a:solidFill>
          <a:latin typeface="+mn-lt"/>
          <a:ea typeface="ＭＳ Ｐゴシック" charset="0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8288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6pPr>
      <a:lvl7pPr marL="22860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7pPr>
      <a:lvl8pPr marL="27432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8pPr>
      <a:lvl9pPr marL="32004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71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FAA297BE-1D9D-6C4E-9271-F1AD29826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81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E7A471D-F3CE-5946-AAAF-33926E25E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051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052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053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E1E1E1"/>
                </a:solidFill>
                <a:latin typeface="Georgia" charset="0"/>
                <a:cs typeface="+mn-cs"/>
              </a:defRPr>
            </a:lvl1pPr>
          </a:lstStyle>
          <a:p>
            <a:pPr>
              <a:defRPr/>
            </a:pPr>
            <a:fld id="{FEB33A38-BC65-0644-BE35-CB97D8B06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326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xmlns:p14="http://schemas.microsoft.com/office/powerpoint/2010/main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"/>
        <a:defRPr sz="2200">
          <a:solidFill>
            <a:schemeClr val="tx2"/>
          </a:solidFill>
          <a:latin typeface="+mn-lt"/>
          <a:ea typeface="ＭＳ Ｐゴシック" charset="0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charset="0"/>
        <a:buChar char="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charset="0"/>
        <a:buChar char=""/>
        <a:defRPr sz="2000">
          <a:solidFill>
            <a:schemeClr val="tx2"/>
          </a:solidFill>
          <a:latin typeface="+mn-lt"/>
          <a:ea typeface="ＭＳ Ｐゴシック" charset="0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8288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6pPr>
      <a:lvl7pPr marL="22860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7pPr>
      <a:lvl8pPr marL="27432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8pPr>
      <a:lvl9pPr marL="32004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3075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307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3077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611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61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2450" y="10271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E1E1E1"/>
                </a:solidFill>
                <a:latin typeface="Georgia" charset="0"/>
                <a:cs typeface="+mn-cs"/>
              </a:defRPr>
            </a:lvl1pPr>
          </a:lstStyle>
          <a:p>
            <a:pPr>
              <a:defRPr/>
            </a:pPr>
            <a:fld id="{977E7A4E-E574-F84F-9EFB-5D0CE9FA1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xmlns:p14="http://schemas.microsoft.com/office/powerpoint/2010/main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"/>
        <a:defRPr sz="2200">
          <a:solidFill>
            <a:schemeClr val="tx2"/>
          </a:solidFill>
          <a:latin typeface="+mn-lt"/>
          <a:ea typeface="ＭＳ Ｐゴシック" charset="0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charset="0"/>
        <a:buChar char="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charset="0"/>
        <a:buChar char=""/>
        <a:defRPr sz="2000">
          <a:solidFill>
            <a:schemeClr val="tx2"/>
          </a:solidFill>
          <a:latin typeface="+mn-lt"/>
          <a:ea typeface="ＭＳ Ｐゴシック" charset="0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8288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6pPr>
      <a:lvl7pPr marL="22860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7pPr>
      <a:lvl8pPr marL="27432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8pPr>
      <a:lvl9pPr marL="32004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4099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4101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4102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4103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901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90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2198688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E1E1E1"/>
                </a:solidFill>
                <a:latin typeface="Georgia" charset="0"/>
                <a:cs typeface="+mn-cs"/>
              </a:defRPr>
            </a:lvl1pPr>
          </a:lstStyle>
          <a:p>
            <a:pPr>
              <a:defRPr/>
            </a:pPr>
            <a:fld id="{1DC4DF74-EF46-EB48-B8A9-92A4F6DC2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xmlns:p14="http://schemas.microsoft.com/office/powerpoint/2010/main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"/>
        <a:defRPr sz="2200">
          <a:solidFill>
            <a:schemeClr val="tx2"/>
          </a:solidFill>
          <a:latin typeface="+mn-lt"/>
          <a:ea typeface="ＭＳ Ｐゴシック" charset="0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charset="0"/>
        <a:buChar char="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charset="0"/>
        <a:buChar char=""/>
        <a:defRPr sz="2000">
          <a:solidFill>
            <a:schemeClr val="tx2"/>
          </a:solidFill>
          <a:latin typeface="+mn-lt"/>
          <a:ea typeface="ＭＳ Ｐゴシック" charset="0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8288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6pPr>
      <a:lvl7pPr marL="22860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7pPr>
      <a:lvl8pPr marL="27432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8pPr>
      <a:lvl9pPr marL="32004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5123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5124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5125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187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018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2"/>
          </p:nvPr>
        </p:nvSpPr>
        <p:spPr>
          <a:xfrm>
            <a:off x="5791200" y="6410325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E1E1E1"/>
                </a:solidFill>
                <a:latin typeface="Georgia" charset="0"/>
                <a:cs typeface="+mn-cs"/>
              </a:defRPr>
            </a:lvl1pPr>
          </a:lstStyle>
          <a:p>
            <a:pPr>
              <a:defRPr/>
            </a:pPr>
            <a:fld id="{7B99BC8C-47D3-F246-9C8F-39AE4FAA2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xmlns:p14="http://schemas.microsoft.com/office/powerpoint/2010/main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"/>
        <a:defRPr sz="2200">
          <a:solidFill>
            <a:schemeClr val="tx2"/>
          </a:solidFill>
          <a:latin typeface="+mn-lt"/>
          <a:ea typeface="ＭＳ Ｐゴシック" charset="0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charset="0"/>
        <a:buChar char="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charset="0"/>
        <a:buChar char=""/>
        <a:defRPr sz="2000">
          <a:solidFill>
            <a:schemeClr val="tx2"/>
          </a:solidFill>
          <a:latin typeface="+mn-lt"/>
          <a:ea typeface="ＭＳ Ｐゴシック" charset="0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8288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6pPr>
      <a:lvl7pPr marL="22860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7pPr>
      <a:lvl8pPr marL="27432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8pPr>
      <a:lvl9pPr marL="32004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148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149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150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2477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47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Date Placeholder 6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Developed as part of Collaborative Curriculum Development 2015</a:t>
            </a:r>
            <a:endParaRPr lang="en-US"/>
          </a:p>
        </p:txBody>
      </p:sp>
      <p:sp>
        <p:nvSpPr>
          <p:cNvPr id="3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343400" y="1042988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E1E1E1"/>
                </a:solidFill>
                <a:latin typeface="Georgia" charset="0"/>
                <a:cs typeface="+mn-cs"/>
              </a:defRPr>
            </a:lvl1pPr>
          </a:lstStyle>
          <a:p>
            <a:pPr>
              <a:defRPr/>
            </a:pPr>
            <a:fld id="{C75138CB-138E-5E46-9B2D-A061DFA97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xmlns:p14="http://schemas.microsoft.com/office/powerpoint/2010/main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"/>
        <a:defRPr sz="2200">
          <a:solidFill>
            <a:schemeClr val="tx2"/>
          </a:solidFill>
          <a:latin typeface="+mn-lt"/>
          <a:ea typeface="ＭＳ Ｐゴシック" charset="0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charset="0"/>
        <a:buChar char="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charset="0"/>
        <a:buChar char=""/>
        <a:defRPr sz="2000">
          <a:solidFill>
            <a:schemeClr val="tx2"/>
          </a:solidFill>
          <a:latin typeface="+mn-lt"/>
          <a:ea typeface="ＭＳ Ｐゴシック" charset="0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8288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6pPr>
      <a:lvl7pPr marL="22860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7pPr>
      <a:lvl8pPr marL="27432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8pPr>
      <a:lvl9pPr marL="32004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hyperlink" Target="http://pdb101.rcsb.org/motm/15" TargetMode="External"/><Relationship Id="rId6" Type="http://schemas.openxmlformats.org/officeDocument/2006/relationships/hyperlink" Target="http://pdb101.rcsb.org/motm/121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db101.rcsb.org/learn/resource/trna-activity-pag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db101.rcsb.org/learn/resource/trna-activity-page" TargetMode="External"/><Relationship Id="rId3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db101.rcsb.org/motm/12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Modeling </a:t>
            </a:r>
            <a:r>
              <a:rPr lang="en-US" dirty="0" err="1" smtClean="0"/>
              <a:t>tRNA’s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Translator Function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Extension of the </a:t>
            </a:r>
            <a:r>
              <a:rPr lang="en-US" dirty="0" err="1" smtClean="0"/>
              <a:t>tRNA</a:t>
            </a:r>
            <a:r>
              <a:rPr lang="en-US" dirty="0" smtClean="0"/>
              <a:t> Paper </a:t>
            </a:r>
            <a:r>
              <a:rPr lang="en-US" dirty="0"/>
              <a:t>M</a:t>
            </a:r>
            <a:r>
              <a:rPr lang="en-US" dirty="0" smtClean="0"/>
              <a:t>odeling </a:t>
            </a:r>
            <a:r>
              <a:rPr lang="en-US" dirty="0"/>
              <a:t>A</a:t>
            </a:r>
            <a:r>
              <a:rPr lang="en-US" dirty="0" smtClean="0"/>
              <a:t>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4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tRNA</a:t>
            </a:r>
            <a:r>
              <a:rPr lang="en-US" dirty="0" smtClean="0"/>
              <a:t> Paper Model Templates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Colored (</a:t>
            </a:r>
            <a:r>
              <a:rPr lang="en-US" dirty="0" err="1" smtClean="0"/>
              <a:t>pg</a:t>
            </a:r>
            <a:r>
              <a:rPr lang="en-US" dirty="0" smtClean="0"/>
              <a:t> 11-16)</a:t>
            </a:r>
          </a:p>
          <a:p>
            <a:r>
              <a:rPr lang="en-US" dirty="0" smtClean="0"/>
              <a:t>Black and White (</a:t>
            </a:r>
            <a:r>
              <a:rPr lang="en-US" dirty="0" err="1" smtClean="0"/>
              <a:t>pg</a:t>
            </a:r>
            <a:r>
              <a:rPr lang="en-US" dirty="0" smtClean="0"/>
              <a:t> 17-22)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0" y="6520487"/>
            <a:ext cx="2133600" cy="365125"/>
          </a:xfrm>
        </p:spPr>
        <p:txBody>
          <a:bodyPr/>
          <a:lstStyle/>
          <a:p>
            <a:fld id="{249D3971-202E-4948-8136-67DEFDD33CA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82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tRNA</a:t>
            </a:r>
            <a:r>
              <a:rPr lang="en-US" dirty="0" smtClean="0"/>
              <a:t>: </a:t>
            </a:r>
            <a:r>
              <a:rPr lang="en-US" dirty="0" err="1" smtClean="0"/>
              <a:t>Phe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86551" y="748939"/>
            <a:ext cx="8068287" cy="6080760"/>
            <a:chOff x="686551" y="748939"/>
            <a:chExt cx="8068287" cy="6080760"/>
          </a:xfrm>
        </p:grpSpPr>
        <p:pic>
          <p:nvPicPr>
            <p:cNvPr id="2" name="Picture 1" descr="Screen Shot 2015-11-08 at 8.00.46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51" y="748939"/>
              <a:ext cx="8068287" cy="608076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297719" y="6301792"/>
              <a:ext cx="608084" cy="415498"/>
            </a:xfrm>
            <a:prstGeom prst="rect">
              <a:avLst/>
            </a:prstGeom>
            <a:solidFill>
              <a:srgbClr val="D8181D"/>
            </a:solidFill>
            <a:ln w="12700" cmpd="sng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100" b="1" dirty="0" err="1" smtClean="0"/>
                <a:t>Phe</a:t>
              </a:r>
              <a:endParaRPr lang="en-US" sz="21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93253" y="3811981"/>
              <a:ext cx="330748" cy="369332"/>
            </a:xfrm>
            <a:prstGeom prst="rect">
              <a:avLst/>
            </a:prstGeom>
            <a:solidFill>
              <a:srgbClr val="D8181D"/>
            </a:solidFill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G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66336" y="3821058"/>
              <a:ext cx="330748" cy="369332"/>
            </a:xfrm>
            <a:prstGeom prst="rect">
              <a:avLst/>
            </a:prstGeom>
            <a:solidFill>
              <a:srgbClr val="D8181D"/>
            </a:solidFill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46810" y="3812591"/>
              <a:ext cx="330748" cy="369332"/>
            </a:xfrm>
            <a:prstGeom prst="rect">
              <a:avLst/>
            </a:prstGeom>
            <a:solidFill>
              <a:srgbClr val="D8181D"/>
            </a:solidFill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</p:grpSp>
      <p:sp>
        <p:nvSpPr>
          <p:cNvPr id="11" name="Slide Number Placeholder 7"/>
          <p:cNvSpPr txBox="1">
            <a:spLocks/>
          </p:cNvSpPr>
          <p:nvPr/>
        </p:nvSpPr>
        <p:spPr>
          <a:xfrm>
            <a:off x="0" y="652048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9D3971-202E-4948-8136-67DEFDD33CA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2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tRNA</a:t>
            </a:r>
            <a:r>
              <a:rPr lang="en-US" dirty="0" smtClean="0"/>
              <a:t>: </a:t>
            </a:r>
            <a:r>
              <a:rPr lang="en-US" dirty="0" err="1" smtClean="0"/>
              <a:t>Arg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86551" y="748939"/>
            <a:ext cx="8068287" cy="6080760"/>
            <a:chOff x="686551" y="748939"/>
            <a:chExt cx="8068287" cy="6080760"/>
          </a:xfrm>
        </p:grpSpPr>
        <p:pic>
          <p:nvPicPr>
            <p:cNvPr id="2" name="Picture 1" descr="Screen Shot 2015-11-08 at 8.00.46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51" y="748939"/>
              <a:ext cx="8068287" cy="608076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193253" y="3811981"/>
              <a:ext cx="330748" cy="369332"/>
            </a:xfrm>
            <a:prstGeom prst="rect">
              <a:avLst/>
            </a:prstGeom>
            <a:solidFill>
              <a:srgbClr val="D8181D"/>
            </a:solidFill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G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66336" y="3821058"/>
              <a:ext cx="330748" cy="369332"/>
            </a:xfrm>
            <a:prstGeom prst="rect">
              <a:avLst/>
            </a:prstGeom>
            <a:solidFill>
              <a:srgbClr val="D8181D"/>
            </a:solidFill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46810" y="3812591"/>
              <a:ext cx="330748" cy="369332"/>
            </a:xfrm>
            <a:prstGeom prst="rect">
              <a:avLst/>
            </a:prstGeom>
            <a:solidFill>
              <a:srgbClr val="D8181D"/>
            </a:solidFill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G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97719" y="6301792"/>
              <a:ext cx="571265" cy="415498"/>
            </a:xfrm>
            <a:prstGeom prst="rect">
              <a:avLst/>
            </a:prstGeom>
            <a:solidFill>
              <a:srgbClr val="D8181D"/>
            </a:solidFill>
            <a:ln w="12700" cmpd="sng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100" b="1" dirty="0" err="1" smtClean="0"/>
                <a:t>Arg</a:t>
              </a:r>
              <a:endParaRPr lang="en-US" sz="2100" b="1" dirty="0"/>
            </a:p>
          </p:txBody>
        </p:sp>
      </p:grpSp>
      <p:sp>
        <p:nvSpPr>
          <p:cNvPr id="13" name="Slide Number Placeholder 7"/>
          <p:cNvSpPr txBox="1">
            <a:spLocks/>
          </p:cNvSpPr>
          <p:nvPr/>
        </p:nvSpPr>
        <p:spPr>
          <a:xfrm>
            <a:off x="0" y="652048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9D3971-202E-4948-8136-67DEFDD33CA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9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tRNA</a:t>
            </a:r>
            <a:r>
              <a:rPr lang="en-US" dirty="0" smtClean="0"/>
              <a:t>: Lys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86551" y="748939"/>
            <a:ext cx="8068287" cy="6080760"/>
            <a:chOff x="686551" y="748939"/>
            <a:chExt cx="8068287" cy="6080760"/>
          </a:xfrm>
        </p:grpSpPr>
        <p:pic>
          <p:nvPicPr>
            <p:cNvPr id="2" name="Picture 1" descr="Screen Shot 2015-11-08 at 8.00.46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51" y="748939"/>
              <a:ext cx="8068287" cy="608076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193253" y="3811981"/>
              <a:ext cx="330748" cy="369332"/>
            </a:xfrm>
            <a:prstGeom prst="rect">
              <a:avLst/>
            </a:prstGeom>
            <a:solidFill>
              <a:srgbClr val="D8181D"/>
            </a:solidFill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66336" y="3821058"/>
              <a:ext cx="330748" cy="369332"/>
            </a:xfrm>
            <a:prstGeom prst="rect">
              <a:avLst/>
            </a:prstGeom>
            <a:solidFill>
              <a:srgbClr val="D8181D"/>
            </a:solidFill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U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46810" y="3812591"/>
              <a:ext cx="330748" cy="369332"/>
            </a:xfrm>
            <a:prstGeom prst="rect">
              <a:avLst/>
            </a:prstGeom>
            <a:solidFill>
              <a:srgbClr val="D8181D"/>
            </a:solidFill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U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97719" y="6301792"/>
              <a:ext cx="533526" cy="415498"/>
            </a:xfrm>
            <a:prstGeom prst="rect">
              <a:avLst/>
            </a:prstGeom>
            <a:solidFill>
              <a:srgbClr val="D8181D"/>
            </a:solidFill>
            <a:ln w="12700" cmpd="sng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100" b="1" dirty="0" smtClean="0"/>
                <a:t>Lys</a:t>
              </a:r>
              <a:endParaRPr lang="en-US" sz="2100" b="1" dirty="0"/>
            </a:p>
          </p:txBody>
        </p:sp>
      </p:grpSp>
      <p:sp>
        <p:nvSpPr>
          <p:cNvPr id="11" name="Slide Number Placeholder 7"/>
          <p:cNvSpPr txBox="1">
            <a:spLocks/>
          </p:cNvSpPr>
          <p:nvPr/>
        </p:nvSpPr>
        <p:spPr>
          <a:xfrm>
            <a:off x="0" y="652048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9D3971-202E-4948-8136-67DEFDD33CA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2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tRNA</a:t>
            </a:r>
            <a:r>
              <a:rPr lang="en-US" dirty="0" smtClean="0"/>
              <a:t>: Pro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86551" y="748939"/>
            <a:ext cx="8068287" cy="6080760"/>
            <a:chOff x="686551" y="748939"/>
            <a:chExt cx="8068287" cy="6080760"/>
          </a:xfrm>
        </p:grpSpPr>
        <p:pic>
          <p:nvPicPr>
            <p:cNvPr id="2" name="Picture 1" descr="Screen Shot 2015-11-08 at 8.00.46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51" y="748939"/>
              <a:ext cx="8068287" cy="608076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193253" y="3811981"/>
              <a:ext cx="330748" cy="369332"/>
            </a:xfrm>
            <a:prstGeom prst="rect">
              <a:avLst/>
            </a:prstGeom>
            <a:solidFill>
              <a:srgbClr val="D8181D"/>
            </a:solidFill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66336" y="3821058"/>
              <a:ext cx="330748" cy="369332"/>
            </a:xfrm>
            <a:prstGeom prst="rect">
              <a:avLst/>
            </a:prstGeom>
            <a:solidFill>
              <a:srgbClr val="D8181D"/>
            </a:solidFill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G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46810" y="3812591"/>
              <a:ext cx="330748" cy="369332"/>
            </a:xfrm>
            <a:prstGeom prst="rect">
              <a:avLst/>
            </a:prstGeom>
            <a:solidFill>
              <a:srgbClr val="D8181D"/>
            </a:solidFill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G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97719" y="6301792"/>
              <a:ext cx="569387" cy="415498"/>
            </a:xfrm>
            <a:prstGeom prst="rect">
              <a:avLst/>
            </a:prstGeom>
            <a:solidFill>
              <a:srgbClr val="D8181D"/>
            </a:solidFill>
            <a:ln w="12700" cmpd="sng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100" b="1" dirty="0" smtClean="0"/>
                <a:t>Pro</a:t>
              </a:r>
              <a:endParaRPr lang="en-US" sz="2100" b="1" dirty="0"/>
            </a:p>
          </p:txBody>
        </p:sp>
      </p:grpSp>
      <p:sp>
        <p:nvSpPr>
          <p:cNvPr id="11" name="Slide Number Placeholder 7"/>
          <p:cNvSpPr txBox="1">
            <a:spLocks/>
          </p:cNvSpPr>
          <p:nvPr/>
        </p:nvSpPr>
        <p:spPr>
          <a:xfrm>
            <a:off x="0" y="652048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9D3971-202E-4948-8136-67DEFDD33CA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2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tRNA</a:t>
            </a:r>
            <a:r>
              <a:rPr lang="en-US" dirty="0" smtClean="0"/>
              <a:t>: Met (Start)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86551" y="748939"/>
            <a:ext cx="8068287" cy="6080760"/>
            <a:chOff x="686551" y="748939"/>
            <a:chExt cx="8068287" cy="6080760"/>
          </a:xfrm>
        </p:grpSpPr>
        <p:pic>
          <p:nvPicPr>
            <p:cNvPr id="2" name="Picture 1" descr="Screen Shot 2015-11-08 at 8.00.46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51" y="748939"/>
              <a:ext cx="8068287" cy="608076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193253" y="3811981"/>
              <a:ext cx="330748" cy="369332"/>
            </a:xfrm>
            <a:prstGeom prst="rect">
              <a:avLst/>
            </a:prstGeom>
            <a:solidFill>
              <a:srgbClr val="D8181D"/>
            </a:solidFill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66336" y="3821058"/>
              <a:ext cx="330748" cy="369332"/>
            </a:xfrm>
            <a:prstGeom prst="rect">
              <a:avLst/>
            </a:prstGeom>
            <a:solidFill>
              <a:srgbClr val="D8181D"/>
            </a:solidFill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46810" y="3812591"/>
              <a:ext cx="330748" cy="369332"/>
            </a:xfrm>
            <a:prstGeom prst="rect">
              <a:avLst/>
            </a:prstGeom>
            <a:solidFill>
              <a:srgbClr val="D8181D"/>
            </a:solidFill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U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97719" y="6301792"/>
              <a:ext cx="648979" cy="415498"/>
            </a:xfrm>
            <a:prstGeom prst="rect">
              <a:avLst/>
            </a:prstGeom>
            <a:solidFill>
              <a:srgbClr val="D8181D"/>
            </a:solidFill>
            <a:ln w="12700" cmpd="sng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100" b="1" dirty="0" smtClean="0"/>
                <a:t>Met</a:t>
              </a:r>
              <a:endParaRPr lang="en-US" sz="2100" b="1" dirty="0"/>
            </a:p>
          </p:txBody>
        </p:sp>
      </p:grpSp>
      <p:sp>
        <p:nvSpPr>
          <p:cNvPr id="11" name="Slide Number Placeholder 7"/>
          <p:cNvSpPr txBox="1">
            <a:spLocks/>
          </p:cNvSpPr>
          <p:nvPr/>
        </p:nvSpPr>
        <p:spPr>
          <a:xfrm>
            <a:off x="0" y="652048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9D3971-202E-4948-8136-67DEFDD33CA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2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86551" y="748939"/>
            <a:ext cx="8068287" cy="6080760"/>
            <a:chOff x="686551" y="748939"/>
            <a:chExt cx="8068287" cy="6080760"/>
          </a:xfrm>
        </p:grpSpPr>
        <p:pic>
          <p:nvPicPr>
            <p:cNvPr id="2" name="Picture 1" descr="Screen Shot 2015-11-08 at 8.00.46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51" y="748939"/>
              <a:ext cx="8068287" cy="608076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297719" y="6301792"/>
              <a:ext cx="578629" cy="415498"/>
            </a:xfrm>
            <a:prstGeom prst="rect">
              <a:avLst/>
            </a:prstGeom>
            <a:solidFill>
              <a:srgbClr val="D8181D"/>
            </a:solidFill>
            <a:ln w="12700" cmpd="sng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100" b="1" dirty="0" err="1" smtClean="0"/>
                <a:t>Leu</a:t>
              </a:r>
              <a:endParaRPr lang="en-US" sz="21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93253" y="3811981"/>
              <a:ext cx="330748" cy="369332"/>
            </a:xfrm>
            <a:prstGeom prst="rect">
              <a:avLst/>
            </a:prstGeom>
            <a:solidFill>
              <a:srgbClr val="D8181D"/>
            </a:solidFill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U</a:t>
              </a:r>
              <a:endParaRPr lang="en-US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66336" y="3821058"/>
              <a:ext cx="330748" cy="369332"/>
            </a:xfrm>
            <a:prstGeom prst="rect">
              <a:avLst/>
            </a:prstGeom>
            <a:solidFill>
              <a:srgbClr val="D8181D"/>
            </a:solidFill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U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46810" y="3812591"/>
              <a:ext cx="330748" cy="369332"/>
            </a:xfrm>
            <a:prstGeom prst="rect">
              <a:avLst/>
            </a:prstGeom>
            <a:solidFill>
              <a:srgbClr val="D8181D"/>
            </a:solidFill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G</a:t>
              </a:r>
              <a:endParaRPr lang="en-US" b="1" dirty="0"/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tRNA</a:t>
            </a:r>
            <a:r>
              <a:rPr lang="en-US" dirty="0" smtClean="0"/>
              <a:t>: </a:t>
            </a:r>
            <a:r>
              <a:rPr lang="en-US" dirty="0" err="1" smtClean="0"/>
              <a:t>Leu</a:t>
            </a:r>
            <a:endParaRPr lang="en-US" dirty="0"/>
          </a:p>
        </p:txBody>
      </p:sp>
      <p:sp>
        <p:nvSpPr>
          <p:cNvPr id="11" name="Slide Number Placeholder 7"/>
          <p:cNvSpPr txBox="1">
            <a:spLocks/>
          </p:cNvSpPr>
          <p:nvPr/>
        </p:nvSpPr>
        <p:spPr>
          <a:xfrm>
            <a:off x="0" y="652048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9D3971-202E-4948-8136-67DEFDD33CA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2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33564" y="759549"/>
            <a:ext cx="8079181" cy="6080760"/>
            <a:chOff x="633564" y="759549"/>
            <a:chExt cx="8079181" cy="6080760"/>
          </a:xfrm>
        </p:grpSpPr>
        <p:pic>
          <p:nvPicPr>
            <p:cNvPr id="2" name="Picture 1" descr="Screen Shot 2015-11-08 at 8.00.31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64" y="759549"/>
              <a:ext cx="8079181" cy="608076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265969" y="6308142"/>
              <a:ext cx="547596" cy="369332"/>
            </a:xfrm>
            <a:prstGeom prst="rect">
              <a:avLst/>
            </a:prstGeom>
            <a:solidFill>
              <a:srgbClr val="8C918C"/>
            </a:solidFill>
            <a:ln w="12700" cmpd="sng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 err="1"/>
                <a:t>Phe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93253" y="3811981"/>
              <a:ext cx="330748" cy="369332"/>
            </a:xfrm>
            <a:prstGeom prst="rect">
              <a:avLst/>
            </a:prstGeom>
            <a:solidFill>
              <a:srgbClr val="8C918C"/>
            </a:solidFill>
            <a:ln w="12700" cmpd="sng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66336" y="3821058"/>
              <a:ext cx="330748" cy="369332"/>
            </a:xfrm>
            <a:prstGeom prst="rect">
              <a:avLst/>
            </a:prstGeom>
            <a:solidFill>
              <a:srgbClr val="8C918C"/>
            </a:solidFill>
            <a:ln w="12700" cmpd="sng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/>
                <a:t>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46810" y="3812591"/>
              <a:ext cx="330748" cy="369332"/>
            </a:xfrm>
            <a:prstGeom prst="rect">
              <a:avLst/>
            </a:prstGeom>
            <a:solidFill>
              <a:srgbClr val="8C918C"/>
            </a:solidFill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tRNA</a:t>
            </a:r>
            <a:r>
              <a:rPr lang="en-US" dirty="0" smtClean="0"/>
              <a:t>: </a:t>
            </a:r>
            <a:r>
              <a:rPr lang="en-US" dirty="0" err="1" smtClean="0"/>
              <a:t>Phe</a:t>
            </a:r>
            <a:endParaRPr lang="en-US" dirty="0"/>
          </a:p>
        </p:txBody>
      </p:sp>
      <p:sp>
        <p:nvSpPr>
          <p:cNvPr id="13" name="Slide Number Placeholder 7"/>
          <p:cNvSpPr txBox="1">
            <a:spLocks/>
          </p:cNvSpPr>
          <p:nvPr/>
        </p:nvSpPr>
        <p:spPr>
          <a:xfrm>
            <a:off x="0" y="652048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9D3971-202E-4948-8136-67DEFDD33CA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7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33564" y="759549"/>
            <a:ext cx="8079181" cy="6080760"/>
            <a:chOff x="633564" y="759549"/>
            <a:chExt cx="8079181" cy="6080760"/>
          </a:xfrm>
        </p:grpSpPr>
        <p:pic>
          <p:nvPicPr>
            <p:cNvPr id="2" name="Picture 1" descr="Screen Shot 2015-11-08 at 8.00.31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64" y="759549"/>
              <a:ext cx="8079181" cy="608076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265969" y="6308142"/>
              <a:ext cx="547596" cy="369332"/>
            </a:xfrm>
            <a:prstGeom prst="rect">
              <a:avLst/>
            </a:prstGeom>
            <a:solidFill>
              <a:srgbClr val="8C918C"/>
            </a:solidFill>
            <a:ln w="12700" cmpd="sng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 err="1" smtClean="0"/>
                <a:t>Arg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93253" y="3811981"/>
              <a:ext cx="330748" cy="369332"/>
            </a:xfrm>
            <a:prstGeom prst="rect">
              <a:avLst/>
            </a:prstGeom>
            <a:solidFill>
              <a:srgbClr val="8C918C"/>
            </a:solidFill>
            <a:ln w="12700" cmpd="sng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66336" y="3821058"/>
              <a:ext cx="330748" cy="369332"/>
            </a:xfrm>
            <a:prstGeom prst="rect">
              <a:avLst/>
            </a:prstGeom>
            <a:solidFill>
              <a:srgbClr val="8C918C"/>
            </a:solidFill>
            <a:ln w="12700" cmpd="sng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46810" y="3812591"/>
              <a:ext cx="330748" cy="369332"/>
            </a:xfrm>
            <a:prstGeom prst="rect">
              <a:avLst/>
            </a:prstGeom>
            <a:solidFill>
              <a:srgbClr val="8C918C"/>
            </a:solidFill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G</a:t>
              </a:r>
              <a:endParaRPr lang="en-US" b="1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tRNA</a:t>
            </a:r>
            <a:r>
              <a:rPr lang="en-US" dirty="0" smtClean="0"/>
              <a:t>: </a:t>
            </a:r>
            <a:r>
              <a:rPr lang="en-US" dirty="0" err="1" smtClean="0"/>
              <a:t>Arg</a:t>
            </a:r>
            <a:endParaRPr lang="en-US" dirty="0"/>
          </a:p>
        </p:txBody>
      </p:sp>
      <p:sp>
        <p:nvSpPr>
          <p:cNvPr id="11" name="Slide Number Placeholder 7"/>
          <p:cNvSpPr txBox="1">
            <a:spLocks/>
          </p:cNvSpPr>
          <p:nvPr/>
        </p:nvSpPr>
        <p:spPr>
          <a:xfrm>
            <a:off x="0" y="652048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9D3971-202E-4948-8136-67DEFDD33CA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1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33564" y="759549"/>
            <a:ext cx="8079181" cy="6080760"/>
            <a:chOff x="633564" y="759549"/>
            <a:chExt cx="8079181" cy="6080760"/>
          </a:xfrm>
        </p:grpSpPr>
        <p:pic>
          <p:nvPicPr>
            <p:cNvPr id="2" name="Picture 1" descr="Screen Shot 2015-11-08 at 8.00.31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64" y="759549"/>
              <a:ext cx="8079181" cy="608076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265969" y="6308142"/>
              <a:ext cx="547596" cy="369332"/>
            </a:xfrm>
            <a:prstGeom prst="rect">
              <a:avLst/>
            </a:prstGeom>
            <a:solidFill>
              <a:srgbClr val="8C918C"/>
            </a:solidFill>
            <a:ln w="12700" cmpd="sng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 smtClean="0"/>
                <a:t>Lys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93253" y="3811981"/>
              <a:ext cx="330748" cy="369332"/>
            </a:xfrm>
            <a:prstGeom prst="rect">
              <a:avLst/>
            </a:prstGeom>
            <a:solidFill>
              <a:srgbClr val="8C918C"/>
            </a:solidFill>
            <a:ln w="12700" cmpd="sng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66336" y="3821058"/>
              <a:ext cx="330748" cy="369332"/>
            </a:xfrm>
            <a:prstGeom prst="rect">
              <a:avLst/>
            </a:prstGeom>
            <a:solidFill>
              <a:srgbClr val="8C918C"/>
            </a:solidFill>
            <a:ln w="12700" cmpd="sng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/>
                <a:t>U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46810" y="3812591"/>
              <a:ext cx="330748" cy="369332"/>
            </a:xfrm>
            <a:prstGeom prst="rect">
              <a:avLst/>
            </a:prstGeom>
            <a:solidFill>
              <a:srgbClr val="8C918C"/>
            </a:solidFill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U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tRNA</a:t>
            </a:r>
            <a:r>
              <a:rPr lang="en-US" dirty="0" smtClean="0"/>
              <a:t>: Lys</a:t>
            </a:r>
            <a:endParaRPr lang="en-US" dirty="0"/>
          </a:p>
        </p:txBody>
      </p:sp>
      <p:sp>
        <p:nvSpPr>
          <p:cNvPr id="11" name="Slide Number Placeholder 7"/>
          <p:cNvSpPr txBox="1">
            <a:spLocks/>
          </p:cNvSpPr>
          <p:nvPr/>
        </p:nvSpPr>
        <p:spPr>
          <a:xfrm>
            <a:off x="0" y="652048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9D3971-202E-4948-8136-67DEFDD33CA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1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(</a:t>
            </a:r>
            <a:r>
              <a:rPr lang="en-US" dirty="0" err="1" smtClean="0"/>
              <a:t>pg</a:t>
            </a:r>
            <a:r>
              <a:rPr lang="en-US" dirty="0" smtClean="0"/>
              <a:t> 3)</a:t>
            </a:r>
          </a:p>
          <a:p>
            <a:pPr lvl="2"/>
            <a:r>
              <a:rPr lang="en-US" dirty="0" smtClean="0"/>
              <a:t>Introduction and Resources</a:t>
            </a:r>
          </a:p>
          <a:p>
            <a:r>
              <a:rPr lang="en-US" dirty="0" smtClean="0"/>
              <a:t>Instructions (</a:t>
            </a:r>
            <a:r>
              <a:rPr lang="en-US" dirty="0" err="1"/>
              <a:t>p</a:t>
            </a:r>
            <a:r>
              <a:rPr lang="en-US" dirty="0" err="1" smtClean="0"/>
              <a:t>g</a:t>
            </a:r>
            <a:r>
              <a:rPr lang="en-US" dirty="0" smtClean="0"/>
              <a:t> 4-5)</a:t>
            </a:r>
          </a:p>
          <a:p>
            <a:pPr lvl="2"/>
            <a:r>
              <a:rPr lang="en-US" dirty="0" smtClean="0"/>
              <a:t>Assembling the </a:t>
            </a:r>
            <a:r>
              <a:rPr lang="en-US" dirty="0" err="1" smtClean="0"/>
              <a:t>tRNA</a:t>
            </a:r>
            <a:r>
              <a:rPr lang="en-US" dirty="0" smtClean="0"/>
              <a:t> paper model</a:t>
            </a:r>
          </a:p>
          <a:p>
            <a:pPr lvl="2"/>
            <a:r>
              <a:rPr lang="en-US" dirty="0" smtClean="0"/>
              <a:t>Exploring </a:t>
            </a:r>
            <a:r>
              <a:rPr lang="en-US" dirty="0" err="1" smtClean="0"/>
              <a:t>tRNA</a:t>
            </a:r>
            <a:r>
              <a:rPr lang="en-US" dirty="0" smtClean="0"/>
              <a:t> function</a:t>
            </a:r>
          </a:p>
          <a:p>
            <a:r>
              <a:rPr lang="en-US" dirty="0" smtClean="0"/>
              <a:t>Questions (</a:t>
            </a:r>
            <a:r>
              <a:rPr lang="en-US" dirty="0" err="1"/>
              <a:t>p</a:t>
            </a:r>
            <a:r>
              <a:rPr lang="en-US" dirty="0" err="1" smtClean="0"/>
              <a:t>g</a:t>
            </a:r>
            <a:r>
              <a:rPr lang="en-US" dirty="0" smtClean="0"/>
              <a:t> 6-9)</a:t>
            </a:r>
          </a:p>
          <a:p>
            <a:pPr lvl="2"/>
            <a:r>
              <a:rPr lang="en-US" dirty="0" smtClean="0"/>
              <a:t>About the assembly and function of </a:t>
            </a:r>
            <a:r>
              <a:rPr lang="en-US" dirty="0" err="1" smtClean="0"/>
              <a:t>tRNA</a:t>
            </a:r>
            <a:endParaRPr lang="en-US" dirty="0" smtClean="0"/>
          </a:p>
          <a:p>
            <a:r>
              <a:rPr lang="en-US" dirty="0" smtClean="0"/>
              <a:t>Templates (</a:t>
            </a:r>
            <a:r>
              <a:rPr lang="en-US" dirty="0" err="1" smtClean="0"/>
              <a:t>pg</a:t>
            </a:r>
            <a:r>
              <a:rPr lang="en-US" dirty="0" smtClean="0"/>
              <a:t> 11-22)</a:t>
            </a:r>
            <a:endParaRPr lang="en-US" dirty="0"/>
          </a:p>
          <a:p>
            <a:pPr lvl="2"/>
            <a:r>
              <a:rPr lang="en-US" dirty="0"/>
              <a:t>For various </a:t>
            </a:r>
            <a:r>
              <a:rPr lang="en-US" dirty="0" err="1"/>
              <a:t>tRNAs</a:t>
            </a:r>
            <a:r>
              <a:rPr lang="en-US" dirty="0"/>
              <a:t> </a:t>
            </a:r>
            <a:r>
              <a:rPr lang="en-US" dirty="0" smtClean="0"/>
              <a:t>in color (</a:t>
            </a:r>
            <a:r>
              <a:rPr lang="en-US" dirty="0" err="1" smtClean="0"/>
              <a:t>pg</a:t>
            </a:r>
            <a:r>
              <a:rPr lang="en-US" dirty="0" smtClean="0"/>
              <a:t> 11-16) and black and white (</a:t>
            </a:r>
            <a:r>
              <a:rPr lang="en-US" dirty="0" err="1" smtClean="0"/>
              <a:t>pg</a:t>
            </a:r>
            <a:r>
              <a:rPr lang="en-US" dirty="0" smtClean="0"/>
              <a:t> 17-22)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0" y="6520487"/>
            <a:ext cx="2133600" cy="365125"/>
          </a:xfrm>
        </p:spPr>
        <p:txBody>
          <a:bodyPr/>
          <a:lstStyle/>
          <a:p>
            <a:fld id="{249D3971-202E-4948-8136-67DEFDD33CA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9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33564" y="759549"/>
            <a:ext cx="8079181" cy="6080760"/>
            <a:chOff x="633564" y="759549"/>
            <a:chExt cx="8079181" cy="6080760"/>
          </a:xfrm>
        </p:grpSpPr>
        <p:pic>
          <p:nvPicPr>
            <p:cNvPr id="2" name="Picture 1" descr="Screen Shot 2015-11-08 at 8.00.31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64" y="759549"/>
              <a:ext cx="8079181" cy="608076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265969" y="6308142"/>
              <a:ext cx="547596" cy="369332"/>
            </a:xfrm>
            <a:prstGeom prst="rect">
              <a:avLst/>
            </a:prstGeom>
            <a:solidFill>
              <a:srgbClr val="8C918C"/>
            </a:solidFill>
            <a:ln w="12700" cmpd="sng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 smtClean="0"/>
                <a:t>Pro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93253" y="3811981"/>
              <a:ext cx="330748" cy="369332"/>
            </a:xfrm>
            <a:prstGeom prst="rect">
              <a:avLst/>
            </a:prstGeom>
            <a:solidFill>
              <a:srgbClr val="8C918C"/>
            </a:solidFill>
            <a:ln w="12700" cmpd="sng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66336" y="3821058"/>
              <a:ext cx="330748" cy="369332"/>
            </a:xfrm>
            <a:prstGeom prst="rect">
              <a:avLst/>
            </a:prstGeom>
            <a:solidFill>
              <a:srgbClr val="8C918C"/>
            </a:solidFill>
            <a:ln w="12700" cmpd="sng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46810" y="3812591"/>
              <a:ext cx="330748" cy="369332"/>
            </a:xfrm>
            <a:prstGeom prst="rect">
              <a:avLst/>
            </a:prstGeom>
            <a:solidFill>
              <a:srgbClr val="8C918C"/>
            </a:solidFill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G</a:t>
              </a:r>
              <a:endParaRPr lang="en-US" b="1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tRNA</a:t>
            </a:r>
            <a:r>
              <a:rPr lang="en-US" dirty="0" smtClean="0"/>
              <a:t>: Pro</a:t>
            </a:r>
            <a:endParaRPr lang="en-US" dirty="0"/>
          </a:p>
        </p:txBody>
      </p:sp>
      <p:sp>
        <p:nvSpPr>
          <p:cNvPr id="11" name="Slide Number Placeholder 7"/>
          <p:cNvSpPr txBox="1">
            <a:spLocks/>
          </p:cNvSpPr>
          <p:nvPr/>
        </p:nvSpPr>
        <p:spPr>
          <a:xfrm>
            <a:off x="0" y="652048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9D3971-202E-4948-8136-67DEFDD33CA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1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33564" y="759549"/>
            <a:ext cx="8079181" cy="6080760"/>
            <a:chOff x="633564" y="759549"/>
            <a:chExt cx="8079181" cy="6080760"/>
          </a:xfrm>
        </p:grpSpPr>
        <p:pic>
          <p:nvPicPr>
            <p:cNvPr id="2" name="Picture 1" descr="Screen Shot 2015-11-08 at 8.00.31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64" y="759549"/>
              <a:ext cx="8079181" cy="608076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265969" y="6308142"/>
              <a:ext cx="658026" cy="369332"/>
            </a:xfrm>
            <a:prstGeom prst="rect">
              <a:avLst/>
            </a:prstGeom>
            <a:solidFill>
              <a:srgbClr val="8C918C"/>
            </a:solidFill>
            <a:ln w="12700" cmpd="sng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 smtClean="0"/>
                <a:t>Met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93253" y="3811981"/>
              <a:ext cx="330748" cy="369332"/>
            </a:xfrm>
            <a:prstGeom prst="rect">
              <a:avLst/>
            </a:prstGeom>
            <a:solidFill>
              <a:srgbClr val="8C918C"/>
            </a:solidFill>
            <a:ln w="12700" cmpd="sng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66336" y="3821058"/>
              <a:ext cx="330748" cy="369332"/>
            </a:xfrm>
            <a:prstGeom prst="rect">
              <a:avLst/>
            </a:prstGeom>
            <a:solidFill>
              <a:srgbClr val="8C918C"/>
            </a:solidFill>
            <a:ln w="12700" cmpd="sng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46810" y="3812591"/>
              <a:ext cx="330748" cy="369332"/>
            </a:xfrm>
            <a:prstGeom prst="rect">
              <a:avLst/>
            </a:prstGeom>
            <a:solidFill>
              <a:srgbClr val="8C918C"/>
            </a:solidFill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U</a:t>
              </a:r>
              <a:endParaRPr lang="en-US" b="1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tRNA</a:t>
            </a:r>
            <a:r>
              <a:rPr lang="en-US" dirty="0" smtClean="0"/>
              <a:t>: Met (Start)</a:t>
            </a:r>
            <a:endParaRPr lang="en-US" dirty="0"/>
          </a:p>
        </p:txBody>
      </p:sp>
      <p:sp>
        <p:nvSpPr>
          <p:cNvPr id="11" name="Slide Number Placeholder 7"/>
          <p:cNvSpPr txBox="1">
            <a:spLocks/>
          </p:cNvSpPr>
          <p:nvPr/>
        </p:nvSpPr>
        <p:spPr>
          <a:xfrm>
            <a:off x="0" y="652048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9D3971-202E-4948-8136-67DEFDD33CA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1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33564" y="759549"/>
            <a:ext cx="8079181" cy="6080760"/>
            <a:chOff x="633564" y="759549"/>
            <a:chExt cx="8079181" cy="6080760"/>
          </a:xfrm>
        </p:grpSpPr>
        <p:pic>
          <p:nvPicPr>
            <p:cNvPr id="2" name="Picture 1" descr="Screen Shot 2015-11-08 at 8.00.31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64" y="759549"/>
              <a:ext cx="8079181" cy="608076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265969" y="6308142"/>
              <a:ext cx="547596" cy="369332"/>
            </a:xfrm>
            <a:prstGeom prst="rect">
              <a:avLst/>
            </a:prstGeom>
            <a:solidFill>
              <a:srgbClr val="8C918C"/>
            </a:solidFill>
            <a:ln w="12700" cmpd="sng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 err="1" smtClean="0"/>
                <a:t>Leu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93253" y="3811981"/>
              <a:ext cx="330748" cy="369332"/>
            </a:xfrm>
            <a:prstGeom prst="rect">
              <a:avLst/>
            </a:prstGeom>
            <a:solidFill>
              <a:srgbClr val="8C918C"/>
            </a:solidFill>
            <a:ln w="12700" cmpd="sng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/>
                <a:t>U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66336" y="3821058"/>
              <a:ext cx="330748" cy="369332"/>
            </a:xfrm>
            <a:prstGeom prst="rect">
              <a:avLst/>
            </a:prstGeom>
            <a:solidFill>
              <a:srgbClr val="8C918C"/>
            </a:solidFill>
            <a:ln w="12700" cmpd="sng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/>
                <a:t>U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46810" y="3812591"/>
              <a:ext cx="330748" cy="369332"/>
            </a:xfrm>
            <a:prstGeom prst="rect">
              <a:avLst/>
            </a:prstGeom>
            <a:solidFill>
              <a:srgbClr val="8C918C"/>
            </a:solidFill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G</a:t>
              </a:r>
              <a:endParaRPr lang="en-US" b="1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tRNA</a:t>
            </a:r>
            <a:r>
              <a:rPr lang="en-US" dirty="0" smtClean="0"/>
              <a:t>: </a:t>
            </a:r>
            <a:r>
              <a:rPr lang="en-US" dirty="0" err="1" smtClean="0"/>
              <a:t>Leu</a:t>
            </a:r>
            <a:endParaRPr lang="en-US" dirty="0"/>
          </a:p>
        </p:txBody>
      </p:sp>
      <p:sp>
        <p:nvSpPr>
          <p:cNvPr id="11" name="Slide Number Placeholder 7"/>
          <p:cNvSpPr txBox="1">
            <a:spLocks/>
          </p:cNvSpPr>
          <p:nvPr/>
        </p:nvSpPr>
        <p:spPr>
          <a:xfrm>
            <a:off x="0" y="653429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9D3971-202E-4948-8136-67DEFDD33CA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1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Central Dogma</a:t>
            </a:r>
          </a:p>
          <a:p>
            <a:pPr marL="0" indent="0">
              <a:buNone/>
            </a:pPr>
            <a:r>
              <a:rPr lang="en-US" sz="1800" dirty="0" smtClean="0"/>
              <a:t>	DNA </a:t>
            </a:r>
            <a:r>
              <a:rPr lang="en-US" sz="1800" dirty="0" smtClean="0">
                <a:sym typeface="Wingdings"/>
              </a:rPr>
              <a:t> RNA  Protein</a:t>
            </a:r>
            <a:endParaRPr lang="en-US" sz="1800" dirty="0" smtClean="0"/>
          </a:p>
          <a:p>
            <a:r>
              <a:rPr lang="en-US" dirty="0" smtClean="0"/>
              <a:t>The Genetic Code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Structure of </a:t>
            </a:r>
            <a:r>
              <a:rPr lang="en-US" dirty="0" err="1" smtClean="0"/>
              <a:t>tRNA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Assumptions</a:t>
            </a:r>
          </a:p>
          <a:p>
            <a:pPr lvl="1"/>
            <a:r>
              <a:rPr lang="en-US" sz="1400" dirty="0"/>
              <a:t>S</a:t>
            </a:r>
            <a:r>
              <a:rPr lang="en-US" sz="1400" dirty="0" smtClean="0"/>
              <a:t>equence of all </a:t>
            </a:r>
            <a:r>
              <a:rPr lang="en-US" sz="1400" dirty="0" err="1" smtClean="0"/>
              <a:t>tRNAs</a:t>
            </a:r>
            <a:r>
              <a:rPr lang="en-US" sz="1400" dirty="0" smtClean="0"/>
              <a:t> is not the same. Yet, in this activity only changes in anticodon sequences are considered</a:t>
            </a:r>
          </a:p>
          <a:p>
            <a:pPr lvl="1"/>
            <a:r>
              <a:rPr lang="en-US" sz="1400" dirty="0" smtClean="0"/>
              <a:t> Overall structure of the different </a:t>
            </a:r>
            <a:r>
              <a:rPr lang="en-US" sz="1400" dirty="0" err="1" smtClean="0"/>
              <a:t>tRNAs</a:t>
            </a:r>
            <a:r>
              <a:rPr lang="en-US" sz="1400" dirty="0" smtClean="0"/>
              <a:t> is the same</a:t>
            </a:r>
          </a:p>
          <a:p>
            <a:pPr lvl="1"/>
            <a:r>
              <a:rPr lang="en-US" sz="1400" dirty="0"/>
              <a:t>R</a:t>
            </a:r>
            <a:r>
              <a:rPr lang="en-US" sz="1400" dirty="0" smtClean="0"/>
              <a:t>ole of ribosomal subunits is not discussed here</a:t>
            </a:r>
            <a:endParaRPr lang="en-US" sz="1400" dirty="0"/>
          </a:p>
          <a:p>
            <a:endParaRPr lang="en-US" dirty="0"/>
          </a:p>
        </p:txBody>
      </p:sp>
      <p:pic>
        <p:nvPicPr>
          <p:cNvPr id="8" name="irc_mi" descr="http://www.geek.com/wp-content/uploads/2013/12/genetic-co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15" y="2896668"/>
            <a:ext cx="428879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359" y="2147935"/>
            <a:ext cx="1828800" cy="20574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043121" y="2300683"/>
            <a:ext cx="508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tRNA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0925" y="732401"/>
            <a:ext cx="5041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 get started, read the Molecule of the Month articles on </a:t>
            </a:r>
          </a:p>
          <a:p>
            <a:r>
              <a:rPr lang="en-US" sz="1600" dirty="0" err="1" smtClean="0">
                <a:solidFill>
                  <a:schemeClr val="accent3"/>
                </a:solidFill>
              </a:rPr>
              <a:t>tRNA</a:t>
            </a:r>
            <a:r>
              <a:rPr lang="en-US" sz="1600" dirty="0" smtClean="0">
                <a:solidFill>
                  <a:schemeClr val="accent3"/>
                </a:solidFill>
              </a:rPr>
              <a:t>: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hlinkClick r:id="rId5"/>
              </a:rPr>
              <a:t>http://pdb101.rcsb.org/motm/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hlinkClick r:id="rId5"/>
              </a:rPr>
              <a:t>15</a:t>
            </a:r>
            <a:endParaRPr lang="en-US" sz="16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rgbClr val="9BBB59"/>
                </a:solidFill>
              </a:rPr>
              <a:t>Ribosome: </a:t>
            </a:r>
            <a:r>
              <a:rPr lang="en-US" sz="1600" dirty="0">
                <a:hlinkClick r:id="rId6"/>
              </a:rPr>
              <a:t>http://pdb101.rcsb.org/motm/</a:t>
            </a:r>
            <a:r>
              <a:rPr lang="en-US" sz="1600" dirty="0" smtClean="0">
                <a:hlinkClick r:id="rId6"/>
              </a:rPr>
              <a:t>121</a:t>
            </a:r>
            <a:endParaRPr lang="en-US" sz="1600" dirty="0"/>
          </a:p>
        </p:txBody>
      </p:sp>
      <p:sp>
        <p:nvSpPr>
          <p:cNvPr id="17" name="Slide Number Placeholder 7"/>
          <p:cNvSpPr txBox="1">
            <a:spLocks/>
          </p:cNvSpPr>
          <p:nvPr/>
        </p:nvSpPr>
        <p:spPr>
          <a:xfrm>
            <a:off x="0" y="652048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9D3971-202E-4948-8136-67DEFDD33CA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9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for Activity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Using provided templates build </a:t>
            </a:r>
            <a:r>
              <a:rPr lang="en-US" dirty="0"/>
              <a:t>paper </a:t>
            </a:r>
            <a:r>
              <a:rPr lang="en-US" dirty="0" smtClean="0"/>
              <a:t>models for </a:t>
            </a:r>
            <a:r>
              <a:rPr lang="en-US" dirty="0" err="1" smtClean="0"/>
              <a:t>tRNAs</a:t>
            </a:r>
            <a:r>
              <a:rPr lang="en-US" dirty="0" smtClean="0"/>
              <a:t> (see instructions on </a:t>
            </a:r>
            <a:r>
              <a:rPr lang="en-US" dirty="0" err="1" smtClean="0"/>
              <a:t>pg</a:t>
            </a:r>
            <a:r>
              <a:rPr lang="en-US" dirty="0" smtClean="0"/>
              <a:t> 5)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Compare </a:t>
            </a:r>
            <a:r>
              <a:rPr lang="en-US" dirty="0" err="1" smtClean="0"/>
              <a:t>tRNA</a:t>
            </a:r>
            <a:r>
              <a:rPr lang="en-US" dirty="0" smtClean="0"/>
              <a:t> structures to experimentally determined model of </a:t>
            </a:r>
            <a:r>
              <a:rPr lang="en-US" dirty="0" err="1" smtClean="0"/>
              <a:t>tRNA-Phe</a:t>
            </a:r>
            <a:r>
              <a:rPr lang="en-US" dirty="0"/>
              <a:t> </a:t>
            </a:r>
            <a:r>
              <a:rPr lang="en-US" dirty="0" smtClean="0"/>
              <a:t>                 (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://pdb101.rcsb.org/learn/resource/trna-activity-</a:t>
            </a:r>
            <a:r>
              <a:rPr lang="en-US" sz="2000" dirty="0" smtClean="0">
                <a:hlinkClick r:id="rId2"/>
              </a:rPr>
              <a:t>page</a:t>
            </a:r>
            <a:r>
              <a:rPr lang="en-US" dirty="0" smtClean="0"/>
              <a:t>)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</a:t>
            </a:r>
            <a:r>
              <a:rPr lang="en-US" dirty="0"/>
              <a:t>a strand of mRNA that you can decode with the model </a:t>
            </a:r>
            <a:r>
              <a:rPr lang="en-US" dirty="0" err="1" smtClean="0"/>
              <a:t>tRNAs</a:t>
            </a:r>
            <a:r>
              <a:rPr lang="en-US" dirty="0" smtClean="0"/>
              <a:t> and write the sequence of its corresponding peptide.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Present your model for how </a:t>
            </a:r>
            <a:r>
              <a:rPr lang="en-US" dirty="0" err="1" smtClean="0"/>
              <a:t>tRNA</a:t>
            </a:r>
            <a:r>
              <a:rPr lang="en-US" dirty="0" smtClean="0"/>
              <a:t> functions</a:t>
            </a:r>
            <a:endParaRPr lang="en-US" dirty="0"/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/>
        </p:nvSpPr>
        <p:spPr>
          <a:xfrm>
            <a:off x="0" y="652048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9D3971-202E-4948-8136-67DEFDD33CA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1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1-08 at 8.00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78" y="770016"/>
            <a:ext cx="7716701" cy="60807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Assembling the </a:t>
            </a:r>
            <a:r>
              <a:rPr lang="en-US" dirty="0" err="1" smtClean="0"/>
              <a:t>tRNA</a:t>
            </a:r>
            <a:r>
              <a:rPr lang="en-US" dirty="0" smtClean="0"/>
              <a:t> Paper Model</a:t>
            </a:r>
            <a:endParaRPr lang="en-US" dirty="0"/>
          </a:p>
        </p:txBody>
      </p:sp>
      <p:sp>
        <p:nvSpPr>
          <p:cNvPr id="9" name="Slide Number Placeholder 7"/>
          <p:cNvSpPr txBox="1">
            <a:spLocks/>
          </p:cNvSpPr>
          <p:nvPr/>
        </p:nvSpPr>
        <p:spPr>
          <a:xfrm>
            <a:off x="0" y="652048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9D3971-202E-4948-8136-67DEFDD33CA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8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the </a:t>
            </a:r>
            <a:r>
              <a:rPr lang="en-US" dirty="0" err="1" smtClean="0"/>
              <a:t>tRNA</a:t>
            </a:r>
            <a:r>
              <a:rPr lang="en-US" dirty="0" smtClean="0"/>
              <a:t> Model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What is the function of </a:t>
            </a:r>
            <a:r>
              <a:rPr lang="en-US" sz="2000" dirty="0" err="1" smtClean="0"/>
              <a:t>tRNA</a:t>
            </a:r>
            <a:r>
              <a:rPr lang="en-US" sz="2000" dirty="0" smtClean="0"/>
              <a:t>?</a:t>
            </a:r>
          </a:p>
          <a:p>
            <a:pPr marL="0" indent="0">
              <a:buNone/>
            </a:pPr>
            <a:r>
              <a:rPr lang="en-US" sz="2000" dirty="0" smtClean="0"/>
              <a:t>_______________________________________________________________</a:t>
            </a:r>
          </a:p>
          <a:p>
            <a:r>
              <a:rPr lang="en-US" sz="2000" dirty="0" smtClean="0"/>
              <a:t>How many bases are in anti-codon region of the model </a:t>
            </a:r>
          </a:p>
          <a:p>
            <a:pPr marL="0" indent="0">
              <a:buNone/>
            </a:pPr>
            <a:r>
              <a:rPr lang="en-US" sz="2000" dirty="0" smtClean="0"/>
              <a:t>_______________________________________________________________</a:t>
            </a:r>
          </a:p>
          <a:p>
            <a:r>
              <a:rPr lang="en-US" sz="2000" dirty="0"/>
              <a:t>N</a:t>
            </a:r>
            <a:r>
              <a:rPr lang="en-US" sz="2000" dirty="0" smtClean="0"/>
              <a:t>ame </a:t>
            </a:r>
            <a:r>
              <a:rPr lang="en-US" sz="2000" dirty="0"/>
              <a:t>of </a:t>
            </a:r>
            <a:r>
              <a:rPr lang="en-US" sz="2000" dirty="0" smtClean="0"/>
              <a:t>the </a:t>
            </a:r>
            <a:r>
              <a:rPr lang="en-US" sz="2000" dirty="0"/>
              <a:t>amino acid attached to your </a:t>
            </a:r>
            <a:r>
              <a:rPr lang="en-US" sz="2000" dirty="0" err="1" smtClean="0"/>
              <a:t>tRNA</a:t>
            </a:r>
            <a:r>
              <a:rPr lang="en-US" sz="2000" dirty="0" smtClean="0"/>
              <a:t> model</a:t>
            </a:r>
            <a:r>
              <a:rPr lang="en-US" sz="2000" dirty="0"/>
              <a:t>? </a:t>
            </a:r>
            <a:r>
              <a:rPr lang="en-US" sz="2000" dirty="0" smtClean="0"/>
              <a:t> _______________</a:t>
            </a:r>
          </a:p>
          <a:p>
            <a:pPr lvl="0"/>
            <a:r>
              <a:rPr lang="en-US" sz="2000" dirty="0"/>
              <a:t>What is meant by “Primary structure?” (See provided instructions)</a:t>
            </a:r>
            <a:r>
              <a:rPr lang="en-US" sz="2000" dirty="0" smtClean="0"/>
              <a:t>?</a:t>
            </a:r>
          </a:p>
          <a:p>
            <a:pPr marL="0" indent="0">
              <a:buNone/>
            </a:pPr>
            <a:r>
              <a:rPr lang="en-US" sz="2000" dirty="0"/>
              <a:t>_______________________________________________________________</a:t>
            </a:r>
          </a:p>
          <a:p>
            <a:pPr marL="0" indent="0">
              <a:buNone/>
            </a:pPr>
            <a:r>
              <a:rPr lang="en-US" sz="2000" dirty="0" smtClean="0"/>
              <a:t>_______________________________________________________________</a:t>
            </a:r>
            <a:endParaRPr lang="en-US" sz="2000" dirty="0"/>
          </a:p>
          <a:p>
            <a:r>
              <a:rPr lang="en-US" sz="2000" dirty="0"/>
              <a:t>What is meant by “Secondary structure?” (See provided instructions)</a:t>
            </a:r>
            <a:r>
              <a:rPr lang="en-US" sz="2000" dirty="0" smtClean="0"/>
              <a:t>?</a:t>
            </a:r>
          </a:p>
          <a:p>
            <a:pPr marL="0" indent="0">
              <a:buNone/>
            </a:pPr>
            <a:r>
              <a:rPr lang="en-US" sz="2000" dirty="0"/>
              <a:t>_______________________________________________________________</a:t>
            </a:r>
          </a:p>
          <a:p>
            <a:pPr marL="0" indent="0">
              <a:buNone/>
            </a:pPr>
            <a:r>
              <a:rPr lang="en-US" sz="2000" dirty="0" smtClean="0"/>
              <a:t>_______________________________________________________________</a:t>
            </a:r>
          </a:p>
          <a:p>
            <a:r>
              <a:rPr lang="en-US" sz="2000" dirty="0"/>
              <a:t>What is meant by “Tertiary structure?</a:t>
            </a:r>
            <a:r>
              <a:rPr lang="en-US" sz="2000" dirty="0" smtClean="0"/>
              <a:t>” </a:t>
            </a:r>
            <a:r>
              <a:rPr lang="en-US" sz="2000" dirty="0"/>
              <a:t>(See provided instructions)?</a:t>
            </a:r>
            <a:r>
              <a:rPr lang="en-US" sz="2000" dirty="0" smtClean="0"/>
              <a:t>  </a:t>
            </a:r>
          </a:p>
          <a:p>
            <a:pPr marL="0" indent="0">
              <a:buNone/>
            </a:pPr>
            <a:r>
              <a:rPr lang="en-US" sz="2000" dirty="0"/>
              <a:t>_______________________________________________________________</a:t>
            </a:r>
          </a:p>
          <a:p>
            <a:pPr marL="0" indent="0">
              <a:buNone/>
            </a:pPr>
            <a:r>
              <a:rPr lang="en-US" sz="2000" dirty="0"/>
              <a:t>_______________________________________________________________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Slide Number Placeholder 7"/>
          <p:cNvSpPr txBox="1">
            <a:spLocks/>
          </p:cNvSpPr>
          <p:nvPr/>
        </p:nvSpPr>
        <p:spPr>
          <a:xfrm>
            <a:off x="0" y="652048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9D3971-202E-4948-8136-67DEFDD33CA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19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Paper and Interactive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Go to the </a:t>
            </a:r>
            <a:r>
              <a:rPr lang="en-US" sz="2000" dirty="0" err="1" smtClean="0"/>
              <a:t>tRNA</a:t>
            </a:r>
            <a:r>
              <a:rPr lang="en-US" sz="2000" dirty="0" smtClean="0"/>
              <a:t> </a:t>
            </a:r>
            <a:r>
              <a:rPr lang="en-US" sz="2000" dirty="0"/>
              <a:t>activity page at </a:t>
            </a:r>
            <a:r>
              <a:rPr lang="en-US" sz="2000" dirty="0">
                <a:hlinkClick r:id="rId2"/>
              </a:rPr>
              <a:t>http://pdb101.rcsb.org/learn/resource/trna-activity-</a:t>
            </a:r>
            <a:r>
              <a:rPr lang="en-US" sz="2000" dirty="0" smtClean="0">
                <a:hlinkClick r:id="rId2"/>
              </a:rPr>
              <a:t>page</a:t>
            </a:r>
            <a:r>
              <a:rPr lang="en-US" sz="2000" dirty="0" smtClean="0"/>
              <a:t> or search for “Paper Model of </a:t>
            </a:r>
            <a:r>
              <a:rPr lang="en-US" sz="2000" dirty="0" err="1" smtClean="0"/>
              <a:t>tRNA</a:t>
            </a:r>
            <a:r>
              <a:rPr lang="en-US" sz="2000" dirty="0" smtClean="0"/>
              <a:t> – RCSB Protein Data Bank”.</a:t>
            </a:r>
            <a:endParaRPr lang="en-US" sz="2000" dirty="0" smtClean="0"/>
          </a:p>
          <a:p>
            <a:r>
              <a:rPr lang="en-US" sz="2000" dirty="0" smtClean="0"/>
              <a:t>Scroll </a:t>
            </a:r>
            <a:r>
              <a:rPr lang="en-US" sz="2000" dirty="0"/>
              <a:t>down </a:t>
            </a:r>
            <a:r>
              <a:rPr lang="en-US" sz="2000" dirty="0" smtClean="0"/>
              <a:t>to section #3 titled, “</a:t>
            </a:r>
            <a:r>
              <a:rPr lang="en-US" sz="2000" dirty="0"/>
              <a:t>Explore Atomic Structure of </a:t>
            </a:r>
            <a:r>
              <a:rPr lang="en-US" sz="2000" dirty="0" err="1"/>
              <a:t>tRNA</a:t>
            </a:r>
            <a:r>
              <a:rPr lang="en-US" sz="2000" dirty="0" smtClean="0"/>
              <a:t>” and select the “Model </a:t>
            </a:r>
            <a:r>
              <a:rPr lang="en-US" sz="2000" dirty="0"/>
              <a:t>color scheme” </a:t>
            </a:r>
            <a:r>
              <a:rPr lang="en-US" sz="2000" dirty="0" smtClean="0"/>
              <a:t>option for coloring the interactive model. Can you locate the anticodon region and amino acid attachment sites? What color(s) are they?</a:t>
            </a:r>
          </a:p>
          <a:p>
            <a:pPr marL="0" indent="0">
              <a:buNone/>
            </a:pPr>
            <a:r>
              <a:rPr lang="en-US" sz="2000" dirty="0" smtClean="0"/>
              <a:t>_______________________________________________________________</a:t>
            </a:r>
          </a:p>
          <a:p>
            <a:pPr marL="0" indent="0">
              <a:buNone/>
            </a:pPr>
            <a:r>
              <a:rPr lang="en-US" sz="2000" dirty="0"/>
              <a:t>_______________________________________________________________</a:t>
            </a:r>
            <a:endParaRPr lang="en-US" sz="2000" dirty="0" smtClean="0"/>
          </a:p>
          <a:p>
            <a:r>
              <a:rPr lang="en-US" sz="2000" dirty="0" smtClean="0"/>
              <a:t>What do the other colored regions  in the models represent?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_______________________________________________________________</a:t>
            </a:r>
          </a:p>
          <a:p>
            <a:pPr marL="0" indent="0">
              <a:buNone/>
            </a:pPr>
            <a:r>
              <a:rPr lang="en-US" sz="2000" dirty="0" smtClean="0"/>
              <a:t>_______________________________________________________________</a:t>
            </a:r>
          </a:p>
          <a:p>
            <a:pPr marL="0" indent="0">
              <a:buNone/>
            </a:pPr>
            <a:r>
              <a:rPr lang="en-US" sz="2000" dirty="0"/>
              <a:t>_______________________________________________________________</a:t>
            </a:r>
          </a:p>
          <a:p>
            <a:endParaRPr lang="en-US" sz="2000" dirty="0"/>
          </a:p>
        </p:txBody>
      </p:sp>
      <p:sp>
        <p:nvSpPr>
          <p:cNvPr id="8" name="Slide Number Placeholder 7"/>
          <p:cNvSpPr txBox="1">
            <a:spLocks/>
          </p:cNvSpPr>
          <p:nvPr/>
        </p:nvSpPr>
        <p:spPr>
          <a:xfrm>
            <a:off x="0" y="652048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9D3971-202E-4948-8136-67DEFDD33CA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60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</a:t>
            </a:r>
            <a:r>
              <a:rPr lang="en-US" dirty="0" err="1" smtClean="0"/>
              <a:t>tRNA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In the group activity modeling </a:t>
            </a:r>
            <a:r>
              <a:rPr lang="en-US" sz="2000" dirty="0" err="1" smtClean="0"/>
              <a:t>tRNA</a:t>
            </a:r>
            <a:r>
              <a:rPr lang="en-US" sz="2000" dirty="0" smtClean="0"/>
              <a:t> function (with 6 </a:t>
            </a:r>
            <a:r>
              <a:rPr lang="en-US" sz="2000" dirty="0" err="1" smtClean="0"/>
              <a:t>tRNAs</a:t>
            </a:r>
            <a:r>
              <a:rPr lang="en-US" sz="2000" dirty="0" smtClean="0"/>
              <a:t>) answer the following questions. </a:t>
            </a:r>
          </a:p>
          <a:p>
            <a:r>
              <a:rPr lang="en-US" sz="2000" dirty="0" smtClean="0"/>
              <a:t>What is the anticodon in your </a:t>
            </a:r>
            <a:r>
              <a:rPr lang="en-US" sz="2000" dirty="0" err="1" smtClean="0"/>
              <a:t>tRNA</a:t>
            </a:r>
            <a:r>
              <a:rPr lang="en-US" sz="2000" dirty="0" smtClean="0"/>
              <a:t> model? Write the sequence here.</a:t>
            </a:r>
          </a:p>
          <a:p>
            <a:pPr marL="0" indent="0">
              <a:buNone/>
            </a:pPr>
            <a:r>
              <a:rPr lang="en-US" sz="2000" dirty="0" smtClean="0"/>
              <a:t>_______________________________________________________________</a:t>
            </a:r>
            <a:endParaRPr lang="en-US" sz="2000" dirty="0"/>
          </a:p>
          <a:p>
            <a:r>
              <a:rPr lang="en-US" sz="2000" dirty="0" smtClean="0"/>
              <a:t>Write </a:t>
            </a:r>
            <a:r>
              <a:rPr lang="en-US" sz="2000" dirty="0"/>
              <a:t>the mRNA codon that matches </a:t>
            </a:r>
            <a:r>
              <a:rPr lang="en-US" sz="2000" dirty="0" smtClean="0"/>
              <a:t>your anti</a:t>
            </a:r>
            <a:r>
              <a:rPr lang="en-US" sz="2000" dirty="0"/>
              <a:t>-</a:t>
            </a:r>
            <a:r>
              <a:rPr lang="en-US" sz="2000" dirty="0" smtClean="0"/>
              <a:t>codon? </a:t>
            </a:r>
          </a:p>
          <a:p>
            <a:pPr marL="0" indent="0">
              <a:buNone/>
            </a:pPr>
            <a:r>
              <a:rPr lang="en-US" sz="2000" dirty="0" smtClean="0"/>
              <a:t>_______________________________________________________________</a:t>
            </a:r>
            <a:endParaRPr lang="en-US" sz="2000" dirty="0"/>
          </a:p>
          <a:p>
            <a:r>
              <a:rPr lang="en-US" sz="2000" dirty="0" smtClean="0"/>
              <a:t>Which amino acid is usually at the start of a synthesized peptide/protein? What is its codon?</a:t>
            </a:r>
          </a:p>
          <a:p>
            <a:pPr marL="0" indent="0">
              <a:buNone/>
            </a:pPr>
            <a:r>
              <a:rPr lang="en-US" sz="2000" dirty="0" smtClean="0"/>
              <a:t>_______________________________________________________________</a:t>
            </a:r>
          </a:p>
          <a:p>
            <a:r>
              <a:rPr lang="en-US" sz="2000" dirty="0"/>
              <a:t>What happens when the stop codon is read by the ribosome? (Hint: Read the Molecule of the Month article </a:t>
            </a:r>
            <a:r>
              <a:rPr lang="en-US" sz="2000" dirty="0"/>
              <a:t>on </a:t>
            </a:r>
            <a:r>
              <a:rPr lang="en-US" sz="2000" dirty="0"/>
              <a:t>Ribosomes for </a:t>
            </a:r>
            <a:r>
              <a:rPr lang="en-US" sz="2000" dirty="0"/>
              <a:t>clues </a:t>
            </a:r>
            <a:r>
              <a:rPr lang="en-US" sz="2000" dirty="0">
                <a:hlinkClick r:id="rId2"/>
              </a:rPr>
              <a:t>http://pdb101.rcsb.org/motm/</a:t>
            </a:r>
            <a:r>
              <a:rPr lang="en-US" sz="2000" dirty="0">
                <a:hlinkClick r:id="rId2"/>
              </a:rPr>
              <a:t>121</a:t>
            </a:r>
            <a:r>
              <a:rPr lang="en-US" sz="2000" dirty="0"/>
              <a:t> )</a:t>
            </a:r>
          </a:p>
          <a:p>
            <a:pPr marL="0" indent="0">
              <a:buNone/>
            </a:pPr>
            <a:r>
              <a:rPr lang="en-US" sz="2000" dirty="0" smtClean="0"/>
              <a:t>_______________________________________________________________</a:t>
            </a:r>
          </a:p>
          <a:p>
            <a:pPr marL="0" indent="0">
              <a:buNone/>
            </a:pPr>
            <a:r>
              <a:rPr lang="en-US" sz="2000" dirty="0" smtClean="0"/>
              <a:t>_______________________________________________________________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8" name="Slide Number Placeholder 7"/>
          <p:cNvSpPr txBox="1">
            <a:spLocks/>
          </p:cNvSpPr>
          <p:nvPr/>
        </p:nvSpPr>
        <p:spPr>
          <a:xfrm>
            <a:off x="0" y="652048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9D3971-202E-4948-8136-67DEFDD33CA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85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</a:t>
            </a:r>
            <a:r>
              <a:rPr lang="en-US" dirty="0" smtClean="0">
                <a:sym typeface="Wingdings"/>
              </a:rPr>
              <a:t> Protein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Create a strand of mRNA that your </a:t>
            </a:r>
            <a:r>
              <a:rPr lang="en-US" sz="2000" dirty="0" err="1"/>
              <a:t>tRNA’s</a:t>
            </a:r>
            <a:r>
              <a:rPr lang="en-US" sz="2000" dirty="0"/>
              <a:t> can decode. Use each </a:t>
            </a:r>
            <a:r>
              <a:rPr lang="en-US" sz="2000" dirty="0" err="1"/>
              <a:t>tRNA</a:t>
            </a:r>
            <a:r>
              <a:rPr lang="en-US" sz="2000" dirty="0"/>
              <a:t> only once. </a:t>
            </a:r>
            <a:r>
              <a:rPr lang="en-US" sz="2000" dirty="0" smtClean="0"/>
              <a:t>Write </a:t>
            </a:r>
            <a:r>
              <a:rPr lang="en-US" sz="2000" dirty="0"/>
              <a:t>down the mRNA sequence and the protein </a:t>
            </a:r>
            <a:r>
              <a:rPr lang="en-US" sz="2000" dirty="0" smtClean="0"/>
              <a:t>sequence below.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Final Reflection: How </a:t>
            </a:r>
            <a:r>
              <a:rPr lang="en-US" sz="2000" dirty="0"/>
              <a:t>does the real </a:t>
            </a:r>
            <a:r>
              <a:rPr lang="en-US" sz="2000" dirty="0" err="1"/>
              <a:t>tRNA</a:t>
            </a:r>
            <a:r>
              <a:rPr lang="en-US" sz="2000" dirty="0"/>
              <a:t> structure (from the model and the webpage) compare to how RNA is explained in textbooks</a:t>
            </a:r>
            <a:r>
              <a:rPr lang="en-US" sz="2000" dirty="0" smtClean="0"/>
              <a:t>?</a:t>
            </a:r>
          </a:p>
          <a:p>
            <a:pPr marL="0" indent="0">
              <a:buNone/>
            </a:pPr>
            <a:r>
              <a:rPr lang="en-US" sz="2000" dirty="0"/>
              <a:t>_______________________________________________________________</a:t>
            </a:r>
          </a:p>
          <a:p>
            <a:pPr marL="0" indent="0">
              <a:buNone/>
            </a:pPr>
            <a:r>
              <a:rPr lang="en-US" sz="2000" dirty="0"/>
              <a:t>_______________________________________________________________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90792" y="2222725"/>
            <a:ext cx="983362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_ _ _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74154" y="2221428"/>
            <a:ext cx="983362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_ _ _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57516" y="2222725"/>
            <a:ext cx="983362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_ _ _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40878" y="2220131"/>
            <a:ext cx="983362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_ _ _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07602" y="2220131"/>
            <a:ext cx="983362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_ _ _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90964" y="2221827"/>
            <a:ext cx="1108396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U</a:t>
            </a:r>
            <a:r>
              <a:rPr lang="en-US" sz="3200" b="1" dirty="0" smtClean="0"/>
              <a:t> </a:t>
            </a:r>
            <a:r>
              <a:rPr lang="en-US" sz="3200" u="sng" dirty="0"/>
              <a:t>A</a:t>
            </a:r>
            <a:r>
              <a:rPr lang="en-US" sz="3200" b="1" dirty="0" smtClean="0"/>
              <a:t> </a:t>
            </a:r>
            <a:r>
              <a:rPr lang="en-US" sz="3200" u="sng" dirty="0"/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47" y="2815445"/>
            <a:ext cx="63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388308" y="2815445"/>
            <a:ext cx="61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Stop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29990" y="2255611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mRNA</a:t>
            </a:r>
          </a:p>
          <a:p>
            <a:r>
              <a:rPr lang="en-US" sz="1200" dirty="0" smtClean="0"/>
              <a:t>sequence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238451" y="3880390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dirty="0"/>
              <a:t>peptide</a:t>
            </a:r>
          </a:p>
          <a:p>
            <a:r>
              <a:rPr lang="en-US" dirty="0"/>
              <a:t>sequence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24240" y="2220131"/>
            <a:ext cx="983362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_ _ _</a:t>
            </a:r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018257" y="3866875"/>
            <a:ext cx="983362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_ _ _</a:t>
            </a:r>
            <a:endParaRPr 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001619" y="3865578"/>
            <a:ext cx="983362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_ _ _</a:t>
            </a:r>
            <a:endParaRPr lang="en-US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984981" y="3866875"/>
            <a:ext cx="983362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_ _ _</a:t>
            </a:r>
            <a:endParaRPr lang="en-US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968343" y="3864281"/>
            <a:ext cx="983362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_ _ _</a:t>
            </a:r>
            <a:endParaRPr lang="en-US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935067" y="3864281"/>
            <a:ext cx="983362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_ _ _</a:t>
            </a:r>
            <a:endParaRPr lang="en-US" sz="3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951705" y="3864281"/>
            <a:ext cx="983362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_ _ _</a:t>
            </a:r>
            <a:endParaRPr lang="en-US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918429" y="3864281"/>
            <a:ext cx="983362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_ _ _</a:t>
            </a:r>
            <a:endParaRPr lang="en-US" sz="3200" b="1" dirty="0"/>
          </a:p>
        </p:txBody>
      </p:sp>
      <p:sp>
        <p:nvSpPr>
          <p:cNvPr id="35" name="Down Arrow 34"/>
          <p:cNvSpPr/>
          <p:nvPr/>
        </p:nvSpPr>
        <p:spPr>
          <a:xfrm>
            <a:off x="4215384" y="2995845"/>
            <a:ext cx="484632" cy="7101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lide Number Placeholder 7"/>
          <p:cNvSpPr txBox="1">
            <a:spLocks/>
          </p:cNvSpPr>
          <p:nvPr/>
        </p:nvSpPr>
        <p:spPr>
          <a:xfrm>
            <a:off x="0" y="652048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kern="12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9D3971-202E-4948-8136-67DEFDD33CA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5024"/>
      </p:ext>
    </p:extLst>
  </p:cSld>
  <p:clrMapOvr>
    <a:masterClrMapping/>
  </p:clrMapOvr>
</p:sld>
</file>

<file path=ppt/theme/theme1.xml><?xml version="1.0" encoding="utf-8"?>
<a:theme xmlns:a="http://schemas.openxmlformats.org/drawingml/2006/main" name="pdb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6_Civic">
  <a:themeElements>
    <a:clrScheme name="6_Civic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6_Civic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ivic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Civic">
  <a:themeElements>
    <a:clrScheme name="7_Civic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7_Civic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ivic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Civic">
  <a:themeElements>
    <a:clrScheme name="8_Civic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8_Civic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ivic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Civic">
  <a:themeElements>
    <a:clrScheme name="9_Civic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9_Civic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Civic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Civic">
  <a:themeElements>
    <a:clrScheme name="10_Civic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10_Civic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ivic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Civic">
  <a:themeElements>
    <a:clrScheme name="11_Civic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11_Civic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Civic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Civic">
  <a:themeElements>
    <a:clrScheme name="12_Civic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12_Civic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Civic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ivic">
  <a:themeElements>
    <a:clrScheme name="1_Civic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1_Civic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ivic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ivic">
  <a:themeElements>
    <a:clrScheme name="Civic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vic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ivic">
  <a:themeElements>
    <a:clrScheme name="2_Civic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2_Civic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ivic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ivic">
  <a:themeElements>
    <a:clrScheme name="3_Civic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3_Civic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ivic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ivic">
  <a:themeElements>
    <a:clrScheme name="4_Civic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4_Civic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ivic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Civic">
  <a:themeElements>
    <a:clrScheme name="5_Civic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5_Civic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ivic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CCDP-2014-template.potx</Template>
  <TotalTime>535</TotalTime>
  <Words>793</Words>
  <Application>Microsoft Macintosh PowerPoint</Application>
  <PresentationFormat>On-screen Show (4:3)</PresentationFormat>
  <Paragraphs>189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pdb-template</vt:lpstr>
      <vt:lpstr>1_Civic</vt:lpstr>
      <vt:lpstr>1_Custom Design</vt:lpstr>
      <vt:lpstr>Custom Design</vt:lpstr>
      <vt:lpstr>Civic</vt:lpstr>
      <vt:lpstr>2_Civic</vt:lpstr>
      <vt:lpstr>3_Civic</vt:lpstr>
      <vt:lpstr>4_Civic</vt:lpstr>
      <vt:lpstr>5_Civic</vt:lpstr>
      <vt:lpstr>6_Civic</vt:lpstr>
      <vt:lpstr>7_Civic</vt:lpstr>
      <vt:lpstr>8_Civic</vt:lpstr>
      <vt:lpstr>9_Civic</vt:lpstr>
      <vt:lpstr>10_Civic</vt:lpstr>
      <vt:lpstr>11_Civic</vt:lpstr>
      <vt:lpstr>12_Civic</vt:lpstr>
      <vt:lpstr>Modeling tRNA’s  Translator Function</vt:lpstr>
      <vt:lpstr>Contents</vt:lpstr>
      <vt:lpstr>Introduction and Resources</vt:lpstr>
      <vt:lpstr>Instructions for Activity</vt:lpstr>
      <vt:lpstr>Assembling the tRNA Paper Model</vt:lpstr>
      <vt:lpstr>Analyze the tRNA Model Structure</vt:lpstr>
      <vt:lpstr>Compare Paper and Interactive Models</vt:lpstr>
      <vt:lpstr>Modeling tRNA Function</vt:lpstr>
      <vt:lpstr>RNA  Protein</vt:lpstr>
      <vt:lpstr>tRNA Paper Model Templates</vt:lpstr>
      <vt:lpstr>tRNA: Phe</vt:lpstr>
      <vt:lpstr>tRNA: Arg</vt:lpstr>
      <vt:lpstr>tRNA: Lys</vt:lpstr>
      <vt:lpstr>tRNA: Pro</vt:lpstr>
      <vt:lpstr>tRNA: Met (Start)</vt:lpstr>
      <vt:lpstr>tRNA: Leu</vt:lpstr>
      <vt:lpstr>tRNA: Phe</vt:lpstr>
      <vt:lpstr>tRNA: Arg</vt:lpstr>
      <vt:lpstr>tRNA: Lys</vt:lpstr>
      <vt:lpstr>tRNA: Pro</vt:lpstr>
      <vt:lpstr>tRNA: Met (Start)</vt:lpstr>
      <vt:lpstr>tRNA: Leu</vt:lpstr>
    </vt:vector>
  </TitlesOfParts>
  <Company>Protein Data 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tRNA’s  Translator Function</dc:title>
  <dc:creator>Shuchi Dutta</dc:creator>
  <cp:lastModifiedBy>pdb</cp:lastModifiedBy>
  <cp:revision>39</cp:revision>
  <dcterms:created xsi:type="dcterms:W3CDTF">2015-11-08T12:43:59Z</dcterms:created>
  <dcterms:modified xsi:type="dcterms:W3CDTF">2015-11-24T18:56:01Z</dcterms:modified>
</cp:coreProperties>
</file>